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60" r:id="rId6"/>
    <p:sldId id="264" r:id="rId7"/>
    <p:sldId id="266" r:id="rId8"/>
    <p:sldId id="268" r:id="rId9"/>
    <p:sldId id="262" r:id="rId10"/>
    <p:sldId id="267" r:id="rId11"/>
    <p:sldId id="265"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30" r:id="rId64"/>
    <p:sldId id="33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7.wmf"/><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3.wmf"/><Relationship Id="rId5" Type="http://schemas.openxmlformats.org/officeDocument/2006/relationships/image" Target="../media/image71.wmf"/><Relationship Id="rId4" Type="http://schemas.openxmlformats.org/officeDocument/2006/relationships/image" Target="../media/image7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5" Type="http://schemas.openxmlformats.org/officeDocument/2006/relationships/image" Target="../media/image104.wmf"/><Relationship Id="rId4" Type="http://schemas.openxmlformats.org/officeDocument/2006/relationships/image" Target="../media/image10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7.png"/></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35E6E-FF7E-49EE-AD2F-5C362C9755D1}" type="datetimeFigureOut">
              <a:rPr lang="en-IN" smtClean="0"/>
              <a:t>11-04-2017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78B16-758C-4F17-92D1-EE3B48C3AADE}" type="slidenum">
              <a:rPr lang="en-IN" smtClean="0"/>
              <a:t>‹#›</a:t>
            </a:fld>
            <a:endParaRPr lang="en-IN"/>
          </a:p>
        </p:txBody>
      </p:sp>
    </p:spTree>
    <p:extLst>
      <p:ext uri="{BB962C8B-B14F-4D97-AF65-F5344CB8AC3E}">
        <p14:creationId xmlns:p14="http://schemas.microsoft.com/office/powerpoint/2010/main" val="28556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98B5AE-675F-4460-8AE4-B6E233123CFF}" type="slidenum">
              <a:rPr lang="en-US" altLang="en-US"/>
              <a:pPr/>
              <a:t>8</a:t>
            </a:fld>
            <a:endParaRPr lang="en-US" altLang="en-US"/>
          </a:p>
        </p:txBody>
      </p:sp>
    </p:spTree>
    <p:extLst>
      <p:ext uri="{BB962C8B-B14F-4D97-AF65-F5344CB8AC3E}">
        <p14:creationId xmlns:p14="http://schemas.microsoft.com/office/powerpoint/2010/main" val="122619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B80A83E-30AF-4098-9FF7-A00F27DBAA27}" type="datetimeFigureOut">
              <a:rPr lang="en-IN" smtClean="0"/>
              <a:t>11-04-2017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268989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B80A83E-30AF-4098-9FF7-A00F27DBAA27}" type="datetimeFigureOut">
              <a:rPr lang="en-IN" smtClean="0"/>
              <a:t>11-04-2017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292066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B80A83E-30AF-4098-9FF7-A00F27DBAA27}" type="datetimeFigureOut">
              <a:rPr lang="en-IN" smtClean="0"/>
              <a:t>11-04-2017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2135366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fld id="{DC89378B-2E12-46C8-9E66-B8471062DC73}" type="datetime1">
              <a:rPr lang="en-US"/>
              <a:pPr>
                <a:defRPr/>
              </a:pPr>
              <a:t>4/11/2017</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424B4087-59D0-41C6-A4CD-BA16E3E38985}" type="slidenum">
              <a:rPr lang="en-US" altLang="en-US"/>
              <a:pPr/>
              <a:t>‹#›</a:t>
            </a:fld>
            <a:endParaRPr lang="en-US" altLang="en-US"/>
          </a:p>
        </p:txBody>
      </p:sp>
    </p:spTree>
    <p:extLst>
      <p:ext uri="{BB962C8B-B14F-4D97-AF65-F5344CB8AC3E}">
        <p14:creationId xmlns:p14="http://schemas.microsoft.com/office/powerpoint/2010/main" val="35501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fld id="{85BA5CE6-083B-43A5-9CBE-D4153AF23156}" type="datetime1">
              <a:rPr lang="en-US"/>
              <a:pPr>
                <a:defRPr/>
              </a:pPr>
              <a:t>4/11/2017</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B9424683-F1E4-4D27-81B9-990ADA30A9A5}" type="slidenum">
              <a:rPr lang="en-US" altLang="en-US"/>
              <a:pPr/>
              <a:t>‹#›</a:t>
            </a:fld>
            <a:endParaRPr lang="en-US" altLang="en-US"/>
          </a:p>
        </p:txBody>
      </p:sp>
    </p:spTree>
    <p:extLst>
      <p:ext uri="{BB962C8B-B14F-4D97-AF65-F5344CB8AC3E}">
        <p14:creationId xmlns:p14="http://schemas.microsoft.com/office/powerpoint/2010/main" val="1620533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quarter" idx="1"/>
          </p:nvPr>
        </p:nvSpPr>
        <p:spPr>
          <a:xfrm>
            <a:off x="609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C3094C44-260C-4872-826B-E693D2AE43A3}" type="datetime1">
              <a:rPr lang="en-US"/>
              <a:pPr>
                <a:defRPr/>
              </a:pPr>
              <a:t>4/11/2017</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8803F1F6-2DB6-45FD-8997-9197CBA80E7F}" type="slidenum">
              <a:rPr lang="en-US" altLang="en-US"/>
              <a:pPr/>
              <a:t>‹#›</a:t>
            </a:fld>
            <a:endParaRPr lang="en-US" altLang="en-US"/>
          </a:p>
        </p:txBody>
      </p:sp>
    </p:spTree>
    <p:extLst>
      <p:ext uri="{BB962C8B-B14F-4D97-AF65-F5344CB8AC3E}">
        <p14:creationId xmlns:p14="http://schemas.microsoft.com/office/powerpoint/2010/main" val="224492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fld id="{6A6FDC15-BB71-4125-AA00-F66E665FB5B6}" type="datetime1">
              <a:rPr lang="en-US"/>
              <a:pPr>
                <a:defRPr/>
              </a:pPr>
              <a:t>4/11/2017</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58D45E42-0A75-4AFD-9066-7EAE58E9AD60}" type="slidenum">
              <a:rPr lang="en-US" altLang="en-US"/>
              <a:pPr/>
              <a:t>‹#›</a:t>
            </a:fld>
            <a:endParaRPr lang="en-US" altLang="en-US"/>
          </a:p>
        </p:txBody>
      </p:sp>
    </p:spTree>
    <p:extLst>
      <p:ext uri="{BB962C8B-B14F-4D97-AF65-F5344CB8AC3E}">
        <p14:creationId xmlns:p14="http://schemas.microsoft.com/office/powerpoint/2010/main" val="1394355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fld id="{B672E226-33D1-438B-B4E3-C054894A671B}" type="datetime1">
              <a:rPr lang="en-US"/>
              <a:pPr>
                <a:defRPr/>
              </a:pPr>
              <a:t>4/11/2017</a:t>
            </a:fld>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2DD2D911-3ECF-473B-9B45-485E20DD4F06}" type="slidenum">
              <a:rPr lang="en-US" altLang="en-US"/>
              <a:pPr/>
              <a:t>‹#›</a:t>
            </a:fld>
            <a:endParaRPr lang="en-US" altLang="en-US"/>
          </a:p>
        </p:txBody>
      </p:sp>
    </p:spTree>
    <p:extLst>
      <p:ext uri="{BB962C8B-B14F-4D97-AF65-F5344CB8AC3E}">
        <p14:creationId xmlns:p14="http://schemas.microsoft.com/office/powerpoint/2010/main" val="212439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B80A83E-30AF-4098-9FF7-A00F27DBAA27}" type="datetimeFigureOut">
              <a:rPr lang="en-IN" smtClean="0"/>
              <a:t>11-04-2017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363588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80A83E-30AF-4098-9FF7-A00F27DBAA27}" type="datetimeFigureOut">
              <a:rPr lang="en-IN" smtClean="0"/>
              <a:t>11-04-2017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151362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B80A83E-30AF-4098-9FF7-A00F27DBAA27}" type="datetimeFigureOut">
              <a:rPr lang="en-IN" smtClean="0"/>
              <a:t>11-04-2017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250406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B80A83E-30AF-4098-9FF7-A00F27DBAA27}" type="datetimeFigureOut">
              <a:rPr lang="en-IN" smtClean="0"/>
              <a:t>11-04-2017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145444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B80A83E-30AF-4098-9FF7-A00F27DBAA27}" type="datetimeFigureOut">
              <a:rPr lang="en-IN" smtClean="0"/>
              <a:t>11-04-2017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212102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0A83E-30AF-4098-9FF7-A00F27DBAA27}" type="datetimeFigureOut">
              <a:rPr lang="en-IN" smtClean="0"/>
              <a:t>11-04-2017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166999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80A83E-30AF-4098-9FF7-A00F27DBAA27}" type="datetimeFigureOut">
              <a:rPr lang="en-IN" smtClean="0"/>
              <a:t>11-04-2017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269202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80A83E-30AF-4098-9FF7-A00F27DBAA27}" type="datetimeFigureOut">
              <a:rPr lang="en-IN" smtClean="0"/>
              <a:t>11-04-2017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0B9EA9C-0A4A-4A4C-81C8-53D22CBAC1F7}" type="slidenum">
              <a:rPr lang="en-IN" smtClean="0"/>
              <a:t>‹#›</a:t>
            </a:fld>
            <a:endParaRPr lang="en-IN"/>
          </a:p>
        </p:txBody>
      </p:sp>
    </p:spTree>
    <p:extLst>
      <p:ext uri="{BB962C8B-B14F-4D97-AF65-F5344CB8AC3E}">
        <p14:creationId xmlns:p14="http://schemas.microsoft.com/office/powerpoint/2010/main" val="116958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0A83E-30AF-4098-9FF7-A00F27DBAA27}" type="datetimeFigureOut">
              <a:rPr lang="en-IN" smtClean="0"/>
              <a:t>11-04-2017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9EA9C-0A4A-4A4C-81C8-53D22CBAC1F7}" type="slidenum">
              <a:rPr lang="en-IN" smtClean="0"/>
              <a:t>‹#›</a:t>
            </a:fld>
            <a:endParaRPr lang="en-IN"/>
          </a:p>
        </p:txBody>
      </p:sp>
    </p:spTree>
    <p:extLst>
      <p:ext uri="{BB962C8B-B14F-4D97-AF65-F5344CB8AC3E}">
        <p14:creationId xmlns:p14="http://schemas.microsoft.com/office/powerpoint/2010/main" val="283763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gif"/><Relationship Id="rId1" Type="http://schemas.openxmlformats.org/officeDocument/2006/relationships/slideLayout" Target="../slideLayouts/slideLayout7.xml"/><Relationship Id="rId5" Type="http://schemas.openxmlformats.org/officeDocument/2006/relationships/image" Target="http://static.howstuffworks.com/gif/gear-bevel2.jpg"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file:///C:\VINAYAKA\Introduction%20to%20Mechanisms\Chapter%207_%20Gears_files\gears.helical.gif" TargetMode="Externa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file:///C:\VINAYAKA\Introduction%20to%20Mechanisms\Chapter%207_%20Gears_files\gears.herring.gif"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gif"/><Relationship Id="rId5" Type="http://schemas.openxmlformats.org/officeDocument/2006/relationships/hyperlink" Target="http://en.wikipedia.org/wiki/Image:Rack_and_pinion_animation.gif" TargetMode="Externa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mech.uwa.edu.au/DANotes/gears/intro/gearboxBIG.jpe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wmf"/><Relationship Id="rId5" Type="http://schemas.openxmlformats.org/officeDocument/2006/relationships/oleObject" Target="../embeddings/oleObject4.bin"/><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wmf"/><Relationship Id="rId5" Type="http://schemas.openxmlformats.org/officeDocument/2006/relationships/oleObject" Target="../embeddings/oleObject6.bin"/><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wmf"/><Relationship Id="rId1" Type="http://schemas.openxmlformats.org/officeDocument/2006/relationships/slideLayout" Target="../slideLayouts/slideLayout12.xml"/><Relationship Id="rId4" Type="http://schemas.openxmlformats.org/officeDocument/2006/relationships/image" Target="../media/image41.gif"/></Relationships>
</file>

<file path=ppt/slides/_rels/slide2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2.png"/><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49.wmf"/><Relationship Id="rId5" Type="http://schemas.openxmlformats.org/officeDocument/2006/relationships/oleObject" Target="../embeddings/oleObject9.bin"/><Relationship Id="rId4" Type="http://schemas.openxmlformats.org/officeDocument/2006/relationships/image" Target="../media/image4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3.wmf"/><Relationship Id="rId11" Type="http://schemas.openxmlformats.org/officeDocument/2006/relationships/image" Target="../media/image50.wmf"/><Relationship Id="rId5" Type="http://schemas.openxmlformats.org/officeDocument/2006/relationships/oleObject" Target="../embeddings/oleObject11.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5.wmf"/><Relationship Id="rId11" Type="http://schemas.openxmlformats.org/officeDocument/2006/relationships/image" Target="../media/image50.wmf"/><Relationship Id="rId5" Type="http://schemas.openxmlformats.org/officeDocument/2006/relationships/oleObject" Target="../embeddings/oleObject15.bin"/><Relationship Id="rId10" Type="http://schemas.openxmlformats.org/officeDocument/2006/relationships/image" Target="../media/image53.wmf"/><Relationship Id="rId4" Type="http://schemas.openxmlformats.org/officeDocument/2006/relationships/image" Target="../media/image54.wmf"/><Relationship Id="rId9"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7.wmf"/><Relationship Id="rId11" Type="http://schemas.openxmlformats.org/officeDocument/2006/relationships/image" Target="../media/image50.wmf"/><Relationship Id="rId5" Type="http://schemas.openxmlformats.org/officeDocument/2006/relationships/oleObject" Target="../embeddings/oleObject19.bin"/><Relationship Id="rId10" Type="http://schemas.openxmlformats.org/officeDocument/2006/relationships/oleObject" Target="../embeddings/oleObject23.bin"/><Relationship Id="rId4" Type="http://schemas.openxmlformats.org/officeDocument/2006/relationships/image" Target="../media/image56.wmf"/><Relationship Id="rId9" Type="http://schemas.openxmlformats.org/officeDocument/2006/relationships/oleObject" Target="../embeddings/oleObject22.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50.wmf"/><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56.wmf"/><Relationship Id="rId4" Type="http://schemas.openxmlformats.org/officeDocument/2006/relationships/oleObject" Target="../embeddings/oleObject24.bin"/><Relationship Id="rId9" Type="http://schemas.openxmlformats.org/officeDocument/2006/relationships/image" Target="../media/image58.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50.wmf"/><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image" Target="../media/image56.wmf"/><Relationship Id="rId4" Type="http://schemas.openxmlformats.org/officeDocument/2006/relationships/oleObject" Target="../embeddings/oleObject27.bin"/><Relationship Id="rId9"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50.wmf"/><Relationship Id="rId7" Type="http://schemas.openxmlformats.org/officeDocument/2006/relationships/image" Target="../media/image57.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56.wmf"/><Relationship Id="rId4" Type="http://schemas.openxmlformats.org/officeDocument/2006/relationships/oleObject" Target="../embeddings/oleObject31.bin"/><Relationship Id="rId9" Type="http://schemas.openxmlformats.org/officeDocument/2006/relationships/image" Target="../media/image59.wmf"/></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42.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oleObject" Target="../embeddings/oleObject41.bin"/><Relationship Id="rId17" Type="http://schemas.openxmlformats.org/officeDocument/2006/relationships/image" Target="../media/image66.wmf"/><Relationship Id="rId2" Type="http://schemas.openxmlformats.org/officeDocument/2006/relationships/slideLayout" Target="../slideLayouts/slideLayout7.xml"/><Relationship Id="rId16" Type="http://schemas.openxmlformats.org/officeDocument/2006/relationships/oleObject" Target="../embeddings/oleObject43.bin"/><Relationship Id="rId1" Type="http://schemas.openxmlformats.org/officeDocument/2006/relationships/vmlDrawing" Target="../drawings/vmlDrawing13.vml"/><Relationship Id="rId6" Type="http://schemas.openxmlformats.org/officeDocument/2006/relationships/image" Target="../media/image64.wmf"/><Relationship Id="rId11" Type="http://schemas.openxmlformats.org/officeDocument/2006/relationships/oleObject" Target="../embeddings/oleObject40.bin"/><Relationship Id="rId5" Type="http://schemas.openxmlformats.org/officeDocument/2006/relationships/oleObject" Target="../embeddings/oleObject35.bin"/><Relationship Id="rId15" Type="http://schemas.openxmlformats.org/officeDocument/2006/relationships/image" Target="../media/image67.wmf"/><Relationship Id="rId10" Type="http://schemas.openxmlformats.org/officeDocument/2006/relationships/oleObject" Target="../embeddings/oleObject39.bin"/><Relationship Id="rId4" Type="http://schemas.openxmlformats.org/officeDocument/2006/relationships/image" Target="../media/image63.wmf"/><Relationship Id="rId9" Type="http://schemas.openxmlformats.org/officeDocument/2006/relationships/oleObject" Target="../embeddings/oleObject38.bin"/><Relationship Id="rId14" Type="http://schemas.openxmlformats.org/officeDocument/2006/relationships/image" Target="../media/image65.wmf"/></Relationships>
</file>

<file path=ppt/slides/_rels/slide46.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49.bin"/><Relationship Id="rId3" Type="http://schemas.openxmlformats.org/officeDocument/2006/relationships/image" Target="../media/image67.wmf"/><Relationship Id="rId7" Type="http://schemas.openxmlformats.org/officeDocument/2006/relationships/oleObject" Target="../embeddings/oleObject46.bin"/><Relationship Id="rId12"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5.bin"/><Relationship Id="rId11" Type="http://schemas.openxmlformats.org/officeDocument/2006/relationships/oleObject" Target="../embeddings/oleObject48.bin"/><Relationship Id="rId5" Type="http://schemas.openxmlformats.org/officeDocument/2006/relationships/image" Target="../media/image63.wmf"/><Relationship Id="rId10" Type="http://schemas.openxmlformats.org/officeDocument/2006/relationships/image" Target="../media/image69.wmf"/><Relationship Id="rId4" Type="http://schemas.openxmlformats.org/officeDocument/2006/relationships/oleObject" Target="../embeddings/oleObject44.bin"/><Relationship Id="rId9" Type="http://schemas.openxmlformats.org/officeDocument/2006/relationships/oleObject" Target="../embeddings/oleObject47.bin"/><Relationship Id="rId14" Type="http://schemas.openxmlformats.org/officeDocument/2006/relationships/image" Target="../media/image71.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73.png"/><Relationship Id="rId5" Type="http://schemas.openxmlformats.org/officeDocument/2006/relationships/image" Target="../media/image45.gif"/><Relationship Id="rId4" Type="http://schemas.openxmlformats.org/officeDocument/2006/relationships/image" Target="../media/image72.wmf"/></Relationships>
</file>

<file path=ppt/slides/_rels/slide48.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78.wmf"/><Relationship Id="rId2" Type="http://schemas.openxmlformats.org/officeDocument/2006/relationships/slideLayout" Target="../slideLayouts/slideLayout14.xml"/><Relationship Id="rId16" Type="http://schemas.openxmlformats.org/officeDocument/2006/relationships/image" Target="../media/image80.wmf"/><Relationship Id="rId1" Type="http://schemas.openxmlformats.org/officeDocument/2006/relationships/vmlDrawing" Target="../drawings/vmlDrawing16.vml"/><Relationship Id="rId6" Type="http://schemas.openxmlformats.org/officeDocument/2006/relationships/image" Target="../media/image75.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54.bin"/><Relationship Id="rId14" Type="http://schemas.openxmlformats.org/officeDocument/2006/relationships/image" Target="../media/image79.wmf"/></Relationships>
</file>

<file path=ppt/slides/_rels/slide49.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oleObject" Target="../embeddings/oleObject66.bin"/><Relationship Id="rId18" Type="http://schemas.openxmlformats.org/officeDocument/2006/relationships/oleObject" Target="../embeddings/oleObject71.bin"/><Relationship Id="rId3" Type="http://schemas.openxmlformats.org/officeDocument/2006/relationships/oleObject" Target="../embeddings/oleObject58.bin"/><Relationship Id="rId21" Type="http://schemas.openxmlformats.org/officeDocument/2006/relationships/oleObject" Target="../embeddings/oleObject74.bin"/><Relationship Id="rId7" Type="http://schemas.openxmlformats.org/officeDocument/2006/relationships/oleObject" Target="../embeddings/oleObject60.bin"/><Relationship Id="rId12" Type="http://schemas.openxmlformats.org/officeDocument/2006/relationships/oleObject" Target="../embeddings/oleObject65.bin"/><Relationship Id="rId17" Type="http://schemas.openxmlformats.org/officeDocument/2006/relationships/oleObject" Target="../embeddings/oleObject70.bin"/><Relationship Id="rId2" Type="http://schemas.openxmlformats.org/officeDocument/2006/relationships/slideLayout" Target="../slideLayouts/slideLayout7.xml"/><Relationship Id="rId16" Type="http://schemas.openxmlformats.org/officeDocument/2006/relationships/oleObject" Target="../embeddings/oleObject69.bin"/><Relationship Id="rId20" Type="http://schemas.openxmlformats.org/officeDocument/2006/relationships/oleObject" Target="../embeddings/oleObject73.bin"/><Relationship Id="rId1" Type="http://schemas.openxmlformats.org/officeDocument/2006/relationships/vmlDrawing" Target="../drawings/vmlDrawing17.vml"/><Relationship Id="rId6" Type="http://schemas.openxmlformats.org/officeDocument/2006/relationships/image" Target="../media/image85.wmf"/><Relationship Id="rId11" Type="http://schemas.openxmlformats.org/officeDocument/2006/relationships/oleObject" Target="../embeddings/oleObject64.bin"/><Relationship Id="rId5" Type="http://schemas.openxmlformats.org/officeDocument/2006/relationships/oleObject" Target="../embeddings/oleObject59.bin"/><Relationship Id="rId15" Type="http://schemas.openxmlformats.org/officeDocument/2006/relationships/oleObject" Target="../embeddings/oleObject68.bin"/><Relationship Id="rId23" Type="http://schemas.openxmlformats.org/officeDocument/2006/relationships/image" Target="../media/image83.png"/><Relationship Id="rId10" Type="http://schemas.openxmlformats.org/officeDocument/2006/relationships/oleObject" Target="../embeddings/oleObject63.bin"/><Relationship Id="rId19" Type="http://schemas.openxmlformats.org/officeDocument/2006/relationships/oleObject" Target="../embeddings/oleObject72.bin"/><Relationship Id="rId4" Type="http://schemas.openxmlformats.org/officeDocument/2006/relationships/image" Target="../media/image84.wmf"/><Relationship Id="rId9" Type="http://schemas.openxmlformats.org/officeDocument/2006/relationships/oleObject" Target="../embeddings/oleObject62.bin"/><Relationship Id="rId14" Type="http://schemas.openxmlformats.org/officeDocument/2006/relationships/oleObject" Target="../embeddings/oleObject67.bin"/><Relationship Id="rId22" Type="http://schemas.openxmlformats.org/officeDocument/2006/relationships/image" Target="../media/image86.wmf"/></Relationships>
</file>

<file path=ppt/slides/_rels/slide53.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8.wmf"/><Relationship Id="rId5" Type="http://schemas.openxmlformats.org/officeDocument/2006/relationships/oleObject" Target="../embeddings/oleObject76.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8.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91.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0.bin"/><Relationship Id="rId7" Type="http://schemas.openxmlformats.org/officeDocument/2006/relationships/image" Target="../media/image94.png"/><Relationship Id="rId2" Type="http://schemas.openxmlformats.org/officeDocument/2006/relationships/slideLayout" Target="../slideLayouts/slideLayout15.xml"/><Relationship Id="rId1" Type="http://schemas.openxmlformats.org/officeDocument/2006/relationships/vmlDrawing" Target="../drawings/vmlDrawing20.vml"/><Relationship Id="rId6" Type="http://schemas.openxmlformats.org/officeDocument/2006/relationships/image" Target="../media/image93.wmf"/><Relationship Id="rId5" Type="http://schemas.openxmlformats.org/officeDocument/2006/relationships/oleObject" Target="../embeddings/oleObject81.bin"/><Relationship Id="rId4" Type="http://schemas.openxmlformats.org/officeDocument/2006/relationships/image" Target="../media/image92.wmf"/></Relationships>
</file>

<file path=ppt/slides/_rels/slide56.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image" Target="../media/image94.png"/><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99.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96.w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85.bin"/></Relationships>
</file>

<file path=ppt/slides/_rels/slide57.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94.png"/><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104.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01.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90.bin"/></Relationships>
</file>

<file path=ppt/slides/_rels/slide5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3" Type="http://schemas.openxmlformats.org/officeDocument/2006/relationships/image" Target="file:///C:\VINAYAKA\Introduction%20to%20Mechanisms\Chapter%207_%20Gears_files\gears.spur.gif"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file:///C:\VINAYAKA\Introduction%20to%20Mechanisms\Chapter%207_%20Gears_files\gears.spur2.gif" TargetMode="Externa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09.wmf"/><Relationship Id="rId11" Type="http://schemas.openxmlformats.org/officeDocument/2006/relationships/image" Target="../media/image106.png"/><Relationship Id="rId5" Type="http://schemas.openxmlformats.org/officeDocument/2006/relationships/oleObject" Target="../embeddings/oleObject94.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96.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7.bin"/><Relationship Id="rId7" Type="http://schemas.openxmlformats.org/officeDocument/2006/relationships/image" Target="../media/image114.png"/><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13.wmf"/><Relationship Id="rId5" Type="http://schemas.openxmlformats.org/officeDocument/2006/relationships/oleObject" Target="../embeddings/oleObject98.bin"/><Relationship Id="rId4" Type="http://schemas.openxmlformats.org/officeDocument/2006/relationships/image" Target="../media/image112.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9.bin"/><Relationship Id="rId7" Type="http://schemas.openxmlformats.org/officeDocument/2006/relationships/image" Target="../media/image116.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100.bin"/><Relationship Id="rId5" Type="http://schemas.openxmlformats.org/officeDocument/2006/relationships/image" Target="../media/image114.png"/><Relationship Id="rId4" Type="http://schemas.openxmlformats.org/officeDocument/2006/relationships/image" Target="../media/image115.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gi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file:///C:\EEM\TVG\Design-II\Gears\Gear%20Descriptions_files\differf.gif" TargetMode="External"/><Relationship Id="rId5" Type="http://schemas.openxmlformats.org/officeDocument/2006/relationships/image" Target="../media/image9.png"/><Relationship Id="rId4" Type="http://schemas.openxmlformats.org/officeDocument/2006/relationships/image" Target="file:///C:\EEM\TVG\Design-II\Gears\Gear%20Descriptions_files\bevicof.gi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file:///C:\EEM\TVG\Design-II\Gears\Gear%20Descriptions_files\wormeshf.gif"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file:///C:\EEM\TVG\Design-II\Gears\Gear%20Descriptions_files\croshelf.gif" TargetMode="External"/><Relationship Id="rId5" Type="http://schemas.openxmlformats.org/officeDocument/2006/relationships/image" Target="../media/image12.png"/><Relationship Id="rId10" Type="http://schemas.openxmlformats.org/officeDocument/2006/relationships/image" Target="http://static.howstuffworks.com/gif/gear-worm.jpg" TargetMode="External"/><Relationship Id="rId4" Type="http://schemas.openxmlformats.org/officeDocument/2006/relationships/image" Target="file:///C:\VINAYAKA\Introduction%20to%20Mechanisms\Chapter%207_%20Gears_files\gears.helicalx.gif" TargetMode="Externa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gif"/><Relationship Id="rId5" Type="http://schemas.openxmlformats.org/officeDocument/2006/relationships/image" Target="../media/image18.gif"/><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8406" y="222031"/>
            <a:ext cx="9144000" cy="2387600"/>
          </a:xfrm>
        </p:spPr>
        <p:txBody>
          <a:bodyPr>
            <a:normAutofit/>
          </a:bodyPr>
          <a:lstStyle/>
          <a:p>
            <a:r>
              <a:rPr lang="en-IN" sz="4800" dirty="0"/>
              <a:t>MODULE 4</a:t>
            </a:r>
          </a:p>
        </p:txBody>
      </p:sp>
      <p:sp>
        <p:nvSpPr>
          <p:cNvPr id="3" name="Subtitle 2"/>
          <p:cNvSpPr>
            <a:spLocks noGrp="1"/>
          </p:cNvSpPr>
          <p:nvPr>
            <p:ph type="subTitle" idx="1"/>
          </p:nvPr>
        </p:nvSpPr>
        <p:spPr>
          <a:xfrm>
            <a:off x="1608406" y="2701706"/>
            <a:ext cx="9144000" cy="1655762"/>
          </a:xfrm>
        </p:spPr>
        <p:txBody>
          <a:bodyPr>
            <a:normAutofit/>
          </a:bodyPr>
          <a:lstStyle/>
          <a:p>
            <a:r>
              <a:rPr lang="en-IN" sz="4000" b="1" dirty="0"/>
              <a:t>SPUR GEARS AND GEAR TRAINS</a:t>
            </a:r>
            <a:endParaRPr lang="en-IN"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7845" y="3870373"/>
            <a:ext cx="2820573" cy="1967841"/>
          </a:xfrm>
          <a:prstGeom prst="rect">
            <a:avLst/>
          </a:prstGeom>
        </p:spPr>
      </p:pic>
    </p:spTree>
    <p:extLst>
      <p:ext uri="{BB962C8B-B14F-4D97-AF65-F5344CB8AC3E}">
        <p14:creationId xmlns:p14="http://schemas.microsoft.com/office/powerpoint/2010/main" val="3946884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004F7B0-B195-4BA8-A8CA-6E37D75987EA}" type="slidenum">
              <a:rPr lang="en-US" altLang="en-US">
                <a:solidFill>
                  <a:srgbClr val="898989"/>
                </a:solidFill>
              </a:rPr>
              <a:pPr/>
              <a:t>10</a:t>
            </a:fld>
            <a:endParaRPr lang="en-US" altLang="en-US">
              <a:solidFill>
                <a:srgbClr val="898989"/>
              </a:solidFill>
            </a:endParaRPr>
          </a:p>
        </p:txBody>
      </p:sp>
      <p:pic>
        <p:nvPicPr>
          <p:cNvPr id="71684" name="Picture 4" descr="bevel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197101"/>
            <a:ext cx="5715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254251"/>
            <a:ext cx="2667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descr="http://static.howstuffworks.com/gif/gear-bevel2.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981200" y="2590801"/>
            <a:ext cx="26670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7"/>
          <p:cNvSpPr txBox="1">
            <a:spLocks noChangeArrowheads="1"/>
          </p:cNvSpPr>
          <p:nvPr/>
        </p:nvSpPr>
        <p:spPr bwMode="auto">
          <a:xfrm>
            <a:off x="1981200" y="5181601"/>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b="1" i="1">
                <a:solidFill>
                  <a:srgbClr val="FF3300"/>
                </a:solidFill>
                <a:latin typeface="Arial" panose="020B0604020202020204" pitchFamily="34" charset="0"/>
                <a:cs typeface="Times New Roman" panose="02020603050405020304" pitchFamily="18" charset="0"/>
              </a:rPr>
              <a:t>Spiral bevel gears</a:t>
            </a:r>
            <a:r>
              <a:rPr lang="en-US" altLang="en-US">
                <a:solidFill>
                  <a:srgbClr val="FF3300"/>
                </a:solidFill>
                <a:latin typeface="Arial" panose="020B0604020202020204" pitchFamily="34" charset="0"/>
                <a:cs typeface="Times New Roman" panose="02020603050405020304" pitchFamily="18" charset="0"/>
              </a:rPr>
              <a:t> </a:t>
            </a:r>
          </a:p>
        </p:txBody>
      </p:sp>
      <p:sp>
        <p:nvSpPr>
          <p:cNvPr id="56327" name="Text Box 8"/>
          <p:cNvSpPr txBox="1">
            <a:spLocks noChangeArrowheads="1"/>
          </p:cNvSpPr>
          <p:nvPr/>
        </p:nvSpPr>
        <p:spPr bwMode="auto">
          <a:xfrm>
            <a:off x="7696200" y="4953001"/>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b="1" i="1">
                <a:solidFill>
                  <a:srgbClr val="FF3300"/>
                </a:solidFill>
                <a:latin typeface="Arial" panose="020B0604020202020204" pitchFamily="34" charset="0"/>
                <a:cs typeface="Times New Roman" panose="02020603050405020304" pitchFamily="18" charset="0"/>
              </a:rPr>
              <a:t>Straight bevel gears</a:t>
            </a:r>
            <a:r>
              <a:rPr lang="en-US" altLang="en-US" i="1">
                <a:solidFill>
                  <a:srgbClr val="FF3300"/>
                </a:solidFill>
                <a:latin typeface="Arial" panose="020B0604020202020204" pitchFamily="34" charset="0"/>
                <a:cs typeface="Times New Roman" panose="02020603050405020304" pitchFamily="18" charset="0"/>
              </a:rPr>
              <a:t> </a:t>
            </a:r>
          </a:p>
        </p:txBody>
      </p:sp>
      <p:sp>
        <p:nvSpPr>
          <p:cNvPr id="71689" name="Rectangle 9"/>
          <p:cNvSpPr>
            <a:spLocks noChangeArrowheads="1"/>
          </p:cNvSpPr>
          <p:nvPr/>
        </p:nvSpPr>
        <p:spPr bwMode="auto">
          <a:xfrm>
            <a:off x="1573214" y="1001713"/>
            <a:ext cx="3514725" cy="741362"/>
          </a:xfrm>
          <a:prstGeom prst="rect">
            <a:avLst/>
          </a:prstGeom>
          <a:noFill/>
          <a:ln w="9525">
            <a:noFill/>
            <a:miter lim="800000"/>
            <a:headEnd/>
            <a:tailEnd/>
          </a:ln>
          <a:effectLst/>
        </p:spPr>
        <p:txBody>
          <a:bodyPr anchor="ctr"/>
          <a:lstStyle/>
          <a:p>
            <a:pPr eaLnBrk="1" hangingPunct="1">
              <a:defRPr/>
            </a:pPr>
            <a:r>
              <a:rPr lang="en-US" sz="2400" b="1" dirty="0">
                <a:solidFill>
                  <a:schemeClr val="accent2"/>
                </a:solidFill>
                <a:latin typeface="Tahoma" charset="0"/>
              </a:rPr>
              <a:t>Bevel gears</a:t>
            </a:r>
          </a:p>
        </p:txBody>
      </p:sp>
    </p:spTree>
    <p:extLst>
      <p:ext uri="{BB962C8B-B14F-4D97-AF65-F5344CB8AC3E}">
        <p14:creationId xmlns:p14="http://schemas.microsoft.com/office/powerpoint/2010/main" val="420117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2626980-0D3A-47C2-BF1D-5803855C6D3C}" type="slidenum">
              <a:rPr lang="en-US" altLang="en-US">
                <a:solidFill>
                  <a:srgbClr val="898989"/>
                </a:solidFill>
              </a:rPr>
              <a:pPr/>
              <a:t>11</a:t>
            </a:fld>
            <a:endParaRPr lang="en-US" altLang="en-US">
              <a:solidFill>
                <a:srgbClr val="898989"/>
              </a:solidFill>
            </a:endParaRPr>
          </a:p>
        </p:txBody>
      </p:sp>
      <p:pic>
        <p:nvPicPr>
          <p:cNvPr id="69636" name="Picture 4" descr="C:\VINAYAKA\Introduction to Mechanisms\Chapter 7_ Gears_files\gears.helica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90801" y="1981200"/>
            <a:ext cx="2492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descr="C:\VINAYAKA\Introduction to Mechanisms\Chapter 7_ Gears_files\gears.herring.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705600" y="2362200"/>
            <a:ext cx="2438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6"/>
          <p:cNvSpPr>
            <a:spLocks noChangeArrowheads="1"/>
          </p:cNvSpPr>
          <p:nvPr/>
        </p:nvSpPr>
        <p:spPr bwMode="auto">
          <a:xfrm>
            <a:off x="2438400" y="5029201"/>
            <a:ext cx="716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400" b="1" i="1">
                <a:solidFill>
                  <a:srgbClr val="000000"/>
                </a:solidFill>
                <a:latin typeface="Arial" panose="020B0604020202020204" pitchFamily="34" charset="0"/>
                <a:cs typeface="Times New Roman" panose="02020603050405020304" pitchFamily="18" charset="0"/>
              </a:rPr>
              <a:t>Parallel Helical gears          Heringbone gears                                                                                                                                                                                                                                                                                                                                                                                                                                                                                                                                                                                                                                                                                                                                                                                                   </a:t>
            </a:r>
          </a:p>
          <a:p>
            <a:pPr algn="ctr" eaLnBrk="1" hangingPunct="1"/>
            <a:r>
              <a:rPr lang="en-US" altLang="en-US" sz="2400" b="1" i="1">
                <a:solidFill>
                  <a:srgbClr val="000000"/>
                </a:solidFill>
                <a:latin typeface="Arial" panose="020B0604020202020204" pitchFamily="34" charset="0"/>
                <a:cs typeface="Times New Roman" panose="02020603050405020304" pitchFamily="18" charset="0"/>
              </a:rPr>
              <a:t>                                        (Double Helical gears)                </a:t>
            </a:r>
            <a:endParaRPr lang="en-US" altLang="en-US" sz="2400">
              <a:latin typeface="Arial" panose="020B0604020202020204" pitchFamily="34" charset="0"/>
            </a:endParaRPr>
          </a:p>
        </p:txBody>
      </p:sp>
      <p:sp>
        <p:nvSpPr>
          <p:cNvPr id="69639" name="Rectangle 7"/>
          <p:cNvSpPr>
            <a:spLocks noChangeArrowheads="1"/>
          </p:cNvSpPr>
          <p:nvPr/>
        </p:nvSpPr>
        <p:spPr bwMode="auto">
          <a:xfrm>
            <a:off x="1981200" y="981075"/>
            <a:ext cx="2351088" cy="827088"/>
          </a:xfrm>
          <a:prstGeom prst="rect">
            <a:avLst/>
          </a:prstGeom>
          <a:noFill/>
          <a:ln w="9525">
            <a:noFill/>
            <a:miter lim="800000"/>
            <a:headEnd/>
            <a:tailEnd/>
          </a:ln>
          <a:effectLst/>
        </p:spPr>
        <p:txBody>
          <a:bodyPr anchor="ctr"/>
          <a:lstStyle/>
          <a:p>
            <a:pPr eaLnBrk="1" hangingPunct="1">
              <a:defRPr/>
            </a:pPr>
            <a:r>
              <a:rPr lang="en-US" sz="2400" b="1" dirty="0">
                <a:solidFill>
                  <a:schemeClr val="accent2"/>
                </a:solidFill>
                <a:latin typeface="Tahoma" charset="0"/>
              </a:rPr>
              <a:t>Helical</a:t>
            </a:r>
            <a:r>
              <a:rPr lang="en-US" sz="2400" b="1" dirty="0">
                <a:solidFill>
                  <a:schemeClr val="accent2"/>
                </a:solidFill>
                <a:effectLst>
                  <a:outerShdw blurRad="38100" dist="38100" dir="2700000" algn="tl">
                    <a:srgbClr val="000000"/>
                  </a:outerShdw>
                </a:effectLst>
                <a:latin typeface="Tahoma" charset="0"/>
              </a:rPr>
              <a:t> </a:t>
            </a:r>
            <a:r>
              <a:rPr lang="en-US" sz="2400" b="1" dirty="0">
                <a:solidFill>
                  <a:schemeClr val="accent2"/>
                </a:solidFill>
                <a:latin typeface="Tahoma" charset="0"/>
              </a:rPr>
              <a:t>gears</a:t>
            </a:r>
          </a:p>
        </p:txBody>
      </p:sp>
    </p:spTree>
    <p:extLst>
      <p:ext uri="{BB962C8B-B14F-4D97-AF65-F5344CB8AC3E}">
        <p14:creationId xmlns:p14="http://schemas.microsoft.com/office/powerpoint/2010/main" val="137351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4ACE5D3-A0A8-4852-B567-37270AA65CEC}" type="slidenum">
              <a:rPr lang="en-US" altLang="en-US">
                <a:solidFill>
                  <a:srgbClr val="898989"/>
                </a:solidFill>
              </a:rPr>
              <a:pPr/>
              <a:t>12</a:t>
            </a:fld>
            <a:endParaRPr lang="en-US" altLang="en-US">
              <a:solidFill>
                <a:srgbClr val="898989"/>
              </a:solidFill>
            </a:endParaRPr>
          </a:p>
        </p:txBody>
      </p:sp>
      <p:pic>
        <p:nvPicPr>
          <p:cNvPr id="74756" name="Picture 4" descr="wor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43840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419601"/>
            <a:ext cx="24638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2286000"/>
            <a:ext cx="29368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362201"/>
            <a:ext cx="14287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Rectangle 8"/>
          <p:cNvSpPr>
            <a:spLocks noChangeArrowheads="1"/>
          </p:cNvSpPr>
          <p:nvPr/>
        </p:nvSpPr>
        <p:spPr bwMode="auto">
          <a:xfrm>
            <a:off x="1890714" y="842964"/>
            <a:ext cx="4294187" cy="606425"/>
          </a:xfrm>
          <a:prstGeom prst="rect">
            <a:avLst/>
          </a:prstGeom>
          <a:noFill/>
          <a:ln w="9525">
            <a:noFill/>
            <a:miter lim="800000"/>
            <a:headEnd/>
            <a:tailEnd/>
          </a:ln>
          <a:effectLst/>
        </p:spPr>
        <p:txBody>
          <a:bodyPr anchor="ctr"/>
          <a:lstStyle/>
          <a:p>
            <a:pPr eaLnBrk="1" hangingPunct="1">
              <a:defRPr/>
            </a:pPr>
            <a:r>
              <a:rPr lang="en-US" sz="2400" b="1">
                <a:solidFill>
                  <a:schemeClr val="accent2"/>
                </a:solidFill>
                <a:effectLst>
                  <a:outerShdw blurRad="38100" dist="38100" dir="2700000" algn="tl">
                    <a:srgbClr val="000000"/>
                  </a:outerShdw>
                </a:effectLst>
                <a:latin typeface="Tahoma" charset="0"/>
              </a:rPr>
              <a:t>Worm and Worm Wheel</a:t>
            </a:r>
          </a:p>
        </p:txBody>
      </p:sp>
    </p:spTree>
    <p:extLst>
      <p:ext uri="{BB962C8B-B14F-4D97-AF65-F5344CB8AC3E}">
        <p14:creationId xmlns:p14="http://schemas.microsoft.com/office/powerpoint/2010/main" val="1585339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FF65AC7-DCB9-4A07-948A-A46B70AB4CFE}" type="slidenum">
              <a:rPr lang="en-US" altLang="en-US">
                <a:solidFill>
                  <a:srgbClr val="898989"/>
                </a:solidFill>
              </a:rPr>
              <a:pPr/>
              <a:t>13</a:t>
            </a:fld>
            <a:endParaRPr lang="en-US" altLang="en-US">
              <a:solidFill>
                <a:srgbClr val="898989"/>
              </a:solidFill>
            </a:endParaRPr>
          </a:p>
        </p:txBody>
      </p:sp>
      <p:graphicFrame>
        <p:nvGraphicFramePr>
          <p:cNvPr id="73732" name="Object 4"/>
          <p:cNvGraphicFramePr>
            <a:graphicFrameLocks noChangeAspect="1"/>
          </p:cNvGraphicFramePr>
          <p:nvPr/>
        </p:nvGraphicFramePr>
        <p:xfrm>
          <a:off x="2519363" y="1584326"/>
          <a:ext cx="2857500" cy="2125663"/>
        </p:xfrm>
        <a:graphic>
          <a:graphicData uri="http://schemas.openxmlformats.org/presentationml/2006/ole">
            <mc:AlternateContent xmlns:mc="http://schemas.openxmlformats.org/markup-compatibility/2006">
              <mc:Choice xmlns:v="urn:schemas-microsoft-com:vml" Requires="v">
                <p:oleObj spid="_x0000_s1060" r:id="rId3" imgW="1477800" imgH="1087200" progId="Word.Picture.8">
                  <p:embed/>
                </p:oleObj>
              </mc:Choice>
              <mc:Fallback>
                <p:oleObj r:id="rId3" imgW="1477800" imgH="1087200" progId="Word.Picture.8">
                  <p:embed/>
                  <p:pic>
                    <p:nvPicPr>
                      <p:cNvPr id="737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3" y="1584326"/>
                        <a:ext cx="2857500" cy="212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3" name="Rectangle 5"/>
          <p:cNvSpPr>
            <a:spLocks noChangeArrowheads="1"/>
          </p:cNvSpPr>
          <p:nvPr/>
        </p:nvSpPr>
        <p:spPr bwMode="auto">
          <a:xfrm>
            <a:off x="1739900" y="1020763"/>
            <a:ext cx="4343400" cy="715962"/>
          </a:xfrm>
          <a:prstGeom prst="rect">
            <a:avLst/>
          </a:prstGeom>
          <a:noFill/>
          <a:ln w="9525">
            <a:noFill/>
            <a:miter lim="800000"/>
            <a:headEnd/>
            <a:tailEnd/>
          </a:ln>
          <a:effectLst/>
        </p:spPr>
        <p:txBody>
          <a:bodyPr anchor="ctr"/>
          <a:lstStyle/>
          <a:p>
            <a:pPr eaLnBrk="1" hangingPunct="1">
              <a:defRPr/>
            </a:pPr>
            <a:r>
              <a:rPr lang="en-US" sz="2800" b="1">
                <a:solidFill>
                  <a:schemeClr val="accent2"/>
                </a:solidFill>
                <a:effectLst>
                  <a:outerShdw blurRad="38100" dist="38100" dir="2700000" algn="tl">
                    <a:srgbClr val="000000"/>
                  </a:outerShdw>
                </a:effectLst>
                <a:latin typeface="Tahoma" charset="0"/>
              </a:rPr>
              <a:t>Rack and Pinion</a:t>
            </a:r>
            <a:endParaRPr lang="en-US" sz="2800" b="1">
              <a:effectLst>
                <a:outerShdw blurRad="38100" dist="38100" dir="2700000" algn="tl">
                  <a:srgbClr val="000000"/>
                </a:outerShdw>
              </a:effectLst>
              <a:latin typeface="Tahoma" charset="0"/>
            </a:endParaRPr>
          </a:p>
        </p:txBody>
      </p:sp>
      <p:pic>
        <p:nvPicPr>
          <p:cNvPr id="73734" name="Picture 6" descr="Rack and pinion animation">
            <a:hlinkClick r:id="rId5" tooltip="Rack and pinion animation"/>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86439" y="1989139"/>
            <a:ext cx="372268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15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2345C8A-65E8-4217-A9E9-F94640C0C676}" type="slidenum">
              <a:rPr lang="en-US" altLang="en-US">
                <a:solidFill>
                  <a:srgbClr val="898989"/>
                </a:solidFill>
              </a:rPr>
              <a:pPr/>
              <a:t>14</a:t>
            </a:fld>
            <a:endParaRPr lang="en-US" altLang="en-US">
              <a:solidFill>
                <a:srgbClr val="898989"/>
              </a:solidFill>
            </a:endParaRPr>
          </a:p>
        </p:txBody>
      </p:sp>
      <p:sp>
        <p:nvSpPr>
          <p:cNvPr id="77828" name="Rectangle 4"/>
          <p:cNvSpPr>
            <a:spLocks noChangeArrowheads="1"/>
          </p:cNvSpPr>
          <p:nvPr/>
        </p:nvSpPr>
        <p:spPr bwMode="auto">
          <a:xfrm>
            <a:off x="1981200" y="990601"/>
            <a:ext cx="2819400" cy="1173163"/>
          </a:xfrm>
          <a:prstGeom prst="rect">
            <a:avLst/>
          </a:prstGeom>
          <a:noFill/>
          <a:ln w="9525">
            <a:noFill/>
            <a:miter lim="800000"/>
            <a:headEnd/>
            <a:tailEnd/>
          </a:ln>
          <a:effectLst/>
        </p:spPr>
        <p:txBody>
          <a:bodyPr anchor="ctr"/>
          <a:lstStyle/>
          <a:p>
            <a:pPr eaLnBrk="1" hangingPunct="1">
              <a:defRPr/>
            </a:pPr>
            <a:r>
              <a:rPr lang="en-US" sz="2400" b="1">
                <a:solidFill>
                  <a:schemeClr val="accent2"/>
                </a:solidFill>
                <a:effectLst>
                  <a:outerShdw blurRad="38100" dist="38100" dir="2700000" algn="tl">
                    <a:srgbClr val="000000"/>
                  </a:outerShdw>
                </a:effectLst>
                <a:latin typeface="Tahoma" charset="0"/>
              </a:rPr>
              <a:t>Gear Box</a:t>
            </a:r>
          </a:p>
        </p:txBody>
      </p:sp>
      <p:pic>
        <p:nvPicPr>
          <p:cNvPr id="61444" name="Picture 5" descr="a commercial gearbo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5" y="1016000"/>
            <a:ext cx="47942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10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b="1" u="sng"/>
              <a:t>Classification:</a:t>
            </a:r>
            <a:r>
              <a:rPr lang="en-US" altLang="en-US"/>
              <a:t> </a:t>
            </a:r>
          </a:p>
        </p:txBody>
      </p:sp>
      <p:sp>
        <p:nvSpPr>
          <p:cNvPr id="7" name="Slide Number Placeholder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6B30B0E-4B8C-4163-97D0-C23C0E6156B3}" type="slidenum">
              <a:rPr lang="en-US" altLang="en-US">
                <a:solidFill>
                  <a:srgbClr val="898989"/>
                </a:solidFill>
              </a:rPr>
              <a:pPr/>
              <a:t>15</a:t>
            </a:fld>
            <a:endParaRPr lang="en-US" altLang="en-US">
              <a:solidFill>
                <a:srgbClr val="898989"/>
              </a:solidFill>
            </a:endParaRPr>
          </a:p>
        </p:txBody>
      </p:sp>
      <p:sp>
        <p:nvSpPr>
          <p:cNvPr id="3076" name="Text Box 4"/>
          <p:cNvSpPr txBox="1">
            <a:spLocks noChangeArrowheads="1"/>
          </p:cNvSpPr>
          <p:nvPr/>
        </p:nvSpPr>
        <p:spPr bwMode="auto">
          <a:xfrm>
            <a:off x="1167617" y="1524000"/>
            <a:ext cx="97770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Tx/>
              <a:buAutoNum type="arabicPeriod"/>
            </a:pPr>
            <a:r>
              <a:rPr lang="en-US" altLang="en-US" dirty="0">
                <a:latin typeface="Arial" panose="020B0604020202020204" pitchFamily="34" charset="0"/>
              </a:rPr>
              <a:t>According to the relative position of the axes of shafts on which the gears are mounted:</a:t>
            </a:r>
          </a:p>
          <a:p>
            <a:pPr eaLnBrk="1" hangingPunct="1"/>
            <a:endParaRPr lang="en-US" altLang="en-US" dirty="0">
              <a:latin typeface="Arial" panose="020B0604020202020204" pitchFamily="34"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04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2E8AFE1-C9E0-4DA4-9A4A-C5C1E3FEE2FE}" type="slidenum">
              <a:rPr lang="en-US" altLang="en-US">
                <a:solidFill>
                  <a:srgbClr val="898989"/>
                </a:solidFill>
              </a:rPr>
              <a:pPr/>
              <a:t>16</a:t>
            </a:fld>
            <a:endParaRPr lang="en-US" altLang="en-US">
              <a:solidFill>
                <a:srgbClr val="898989"/>
              </a:solidFill>
            </a:endParaRPr>
          </a:p>
        </p:txBody>
      </p:sp>
      <p:sp>
        <p:nvSpPr>
          <p:cNvPr id="4108" name="Rectangle 12"/>
          <p:cNvSpPr>
            <a:spLocks noChangeArrowheads="1"/>
          </p:cNvSpPr>
          <p:nvPr/>
        </p:nvSpPr>
        <p:spPr bwMode="auto">
          <a:xfrm>
            <a:off x="990600" y="329418"/>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tabLst>
                <a:tab pos="457200" algn="l"/>
              </a:tabLst>
              <a:defRPr>
                <a:solidFill>
                  <a:schemeClr val="tx1"/>
                </a:solidFill>
                <a:latin typeface="Tahoma" panose="020B0604030504040204" pitchFamily="34" charset="0"/>
              </a:defRPr>
            </a:lvl1pPr>
            <a:lvl2pPr marL="742950" indent="-285750">
              <a:tabLst>
                <a:tab pos="457200" algn="l"/>
              </a:tabLst>
              <a:defRPr>
                <a:solidFill>
                  <a:schemeClr val="tx1"/>
                </a:solidFill>
                <a:latin typeface="Tahoma" panose="020B0604030504040204" pitchFamily="34" charset="0"/>
              </a:defRPr>
            </a:lvl2pPr>
            <a:lvl3pPr marL="1143000" indent="-228600">
              <a:tabLst>
                <a:tab pos="457200" algn="l"/>
              </a:tabLst>
              <a:defRPr>
                <a:solidFill>
                  <a:schemeClr val="tx1"/>
                </a:solidFill>
                <a:latin typeface="Tahoma" panose="020B0604030504040204" pitchFamily="34" charset="0"/>
              </a:defRPr>
            </a:lvl3pPr>
            <a:lvl4pPr>
              <a:tabLst>
                <a:tab pos="457200" algn="l"/>
              </a:tabLst>
              <a:defRPr>
                <a:solidFill>
                  <a:schemeClr val="tx1"/>
                </a:solidFill>
                <a:latin typeface="Tahoma" panose="020B0604030504040204" pitchFamily="34" charset="0"/>
              </a:defRPr>
            </a:lvl4pPr>
            <a:lvl5pPr marL="2057400" indent="-228600">
              <a:tabLst>
                <a:tab pos="4572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4572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4572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4572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457200" algn="l"/>
              </a:tabLst>
              <a:defRPr>
                <a:solidFill>
                  <a:schemeClr val="tx1"/>
                </a:solidFill>
                <a:latin typeface="Tahoma" panose="020B0604030504040204" pitchFamily="34" charset="0"/>
              </a:defRPr>
            </a:lvl9pPr>
          </a:lstStyle>
          <a:p>
            <a:pPr lvl="3" eaLnBrk="1" hangingPunct="1"/>
            <a:r>
              <a:rPr lang="en-US" altLang="en-US" dirty="0">
                <a:latin typeface="Arial" panose="020B0604020202020204" pitchFamily="34" charset="0"/>
              </a:rPr>
              <a:t>2. According to the peripheral velocity of gears: </a:t>
            </a:r>
          </a:p>
        </p:txBody>
      </p:sp>
      <p:sp>
        <p:nvSpPr>
          <p:cNvPr id="4116" name="Text Box 20"/>
          <p:cNvSpPr txBox="1">
            <a:spLocks noChangeArrowheads="1"/>
          </p:cNvSpPr>
          <p:nvPr/>
        </p:nvSpPr>
        <p:spPr bwMode="auto">
          <a:xfrm>
            <a:off x="990600" y="905026"/>
            <a:ext cx="6248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171700" indent="-342900">
              <a:defRPr>
                <a:solidFill>
                  <a:schemeClr val="tx1"/>
                </a:solidFill>
                <a:latin typeface="Tahoma" panose="020B0604030504040204" pitchFamily="34" charset="0"/>
              </a:defRPr>
            </a:lvl5pPr>
            <a:lvl6pPr marL="2628900" indent="-342900" eaLnBrk="0" fontAlgn="base" hangingPunct="0">
              <a:spcBef>
                <a:spcPct val="0"/>
              </a:spcBef>
              <a:spcAft>
                <a:spcPct val="0"/>
              </a:spcAft>
              <a:defRPr>
                <a:solidFill>
                  <a:schemeClr val="tx1"/>
                </a:solidFill>
                <a:latin typeface="Tahoma" panose="020B0604030504040204" pitchFamily="34" charset="0"/>
              </a:defRPr>
            </a:lvl6pPr>
            <a:lvl7pPr marL="3086100" indent="-342900" eaLnBrk="0" fontAlgn="base" hangingPunct="0">
              <a:spcBef>
                <a:spcPct val="0"/>
              </a:spcBef>
              <a:spcAft>
                <a:spcPct val="0"/>
              </a:spcAft>
              <a:defRPr>
                <a:solidFill>
                  <a:schemeClr val="tx1"/>
                </a:solidFill>
                <a:latin typeface="Tahoma" panose="020B0604030504040204" pitchFamily="34" charset="0"/>
              </a:defRPr>
            </a:lvl7pPr>
            <a:lvl8pPr marL="3543300" indent="-342900" eaLnBrk="0" fontAlgn="base" hangingPunct="0">
              <a:spcBef>
                <a:spcPct val="0"/>
              </a:spcBef>
              <a:spcAft>
                <a:spcPct val="0"/>
              </a:spcAft>
              <a:defRPr>
                <a:solidFill>
                  <a:schemeClr val="tx1"/>
                </a:solidFill>
                <a:latin typeface="Tahoma" panose="020B0604030504040204" pitchFamily="34" charset="0"/>
              </a:defRPr>
            </a:lvl8pPr>
            <a:lvl9pPr marL="4000500" indent="-342900" eaLnBrk="0" fontAlgn="base" hangingPunct="0">
              <a:spcBef>
                <a:spcPct val="0"/>
              </a:spcBef>
              <a:spcAft>
                <a:spcPct val="0"/>
              </a:spcAft>
              <a:defRPr>
                <a:solidFill>
                  <a:schemeClr val="tx1"/>
                </a:solidFill>
                <a:latin typeface="Tahoma" panose="020B0604030504040204" pitchFamily="34" charset="0"/>
              </a:defRPr>
            </a:lvl9pPr>
          </a:lstStyle>
          <a:p>
            <a:pPr lvl="4" eaLnBrk="1" hangingPunct="1">
              <a:buFontTx/>
              <a:buAutoNum type="alphaLcParenR"/>
            </a:pPr>
            <a:r>
              <a:rPr lang="en-US" altLang="en-US" dirty="0">
                <a:latin typeface="Arial" panose="020B0604020202020204" pitchFamily="34" charset="0"/>
              </a:rPr>
              <a:t>Low velocity gears (&lt;3 m/s)</a:t>
            </a:r>
          </a:p>
          <a:p>
            <a:pPr lvl="4" eaLnBrk="1" hangingPunct="1">
              <a:buFontTx/>
              <a:buAutoNum type="alphaLcParenR"/>
            </a:pPr>
            <a:r>
              <a:rPr lang="en-US" altLang="en-US" dirty="0">
                <a:latin typeface="Arial" panose="020B0604020202020204" pitchFamily="34" charset="0"/>
              </a:rPr>
              <a:t>Medium velocity gears (3&lt;15 &gt;m/s)</a:t>
            </a:r>
          </a:p>
          <a:p>
            <a:pPr lvl="4" eaLnBrk="1" hangingPunct="1">
              <a:buFontTx/>
              <a:buAutoNum type="alphaLcParenR"/>
            </a:pPr>
            <a:r>
              <a:rPr lang="en-US" altLang="en-US" dirty="0">
                <a:latin typeface="Arial" panose="020B0604020202020204" pitchFamily="34" charset="0"/>
              </a:rPr>
              <a:t>High velocity gears(&gt;15 m/s)</a:t>
            </a:r>
          </a:p>
          <a:p>
            <a:pPr eaLnBrk="1" hangingPunct="1"/>
            <a:r>
              <a:rPr lang="en-US" altLang="en-US" dirty="0">
                <a:latin typeface="Arial" panose="020B0604020202020204" pitchFamily="34" charset="0"/>
              </a:rPr>
              <a:t> </a:t>
            </a:r>
          </a:p>
        </p:txBody>
      </p:sp>
      <p:sp>
        <p:nvSpPr>
          <p:cNvPr id="4117" name="Rectangle 21"/>
          <p:cNvSpPr>
            <a:spLocks noChangeArrowheads="1"/>
          </p:cNvSpPr>
          <p:nvPr/>
        </p:nvSpPr>
        <p:spPr bwMode="auto">
          <a:xfrm>
            <a:off x="1066800" y="2386819"/>
            <a:ext cx="691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a:tabLst>
                <a:tab pos="457200" algn="l"/>
              </a:tabLst>
              <a:defRPr>
                <a:solidFill>
                  <a:schemeClr val="tx1"/>
                </a:solidFill>
                <a:latin typeface="Tahoma" panose="020B0604030504040204" pitchFamily="34" charset="0"/>
              </a:defRPr>
            </a:lvl1pPr>
            <a:lvl2pPr marL="742950" indent="-285750">
              <a:tabLst>
                <a:tab pos="457200" algn="l"/>
              </a:tabLst>
              <a:defRPr>
                <a:solidFill>
                  <a:schemeClr val="tx1"/>
                </a:solidFill>
                <a:latin typeface="Tahoma" panose="020B0604030504040204" pitchFamily="34" charset="0"/>
              </a:defRPr>
            </a:lvl2pPr>
            <a:lvl3pPr marL="1143000" indent="-228600">
              <a:tabLst>
                <a:tab pos="457200" algn="l"/>
              </a:tabLst>
              <a:defRPr>
                <a:solidFill>
                  <a:schemeClr val="tx1"/>
                </a:solidFill>
                <a:latin typeface="Tahoma" panose="020B0604030504040204" pitchFamily="34" charset="0"/>
              </a:defRPr>
            </a:lvl3pPr>
            <a:lvl4pPr>
              <a:tabLst>
                <a:tab pos="457200" algn="l"/>
              </a:tabLst>
              <a:defRPr>
                <a:solidFill>
                  <a:schemeClr val="tx1"/>
                </a:solidFill>
                <a:latin typeface="Tahoma" panose="020B0604030504040204" pitchFamily="34" charset="0"/>
              </a:defRPr>
            </a:lvl4pPr>
            <a:lvl5pPr marL="2057400" indent="-228600">
              <a:tabLst>
                <a:tab pos="4572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4572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4572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4572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457200" algn="l"/>
              </a:tabLst>
              <a:defRPr>
                <a:solidFill>
                  <a:schemeClr val="tx1"/>
                </a:solidFill>
                <a:latin typeface="Tahoma" panose="020B0604030504040204" pitchFamily="34" charset="0"/>
              </a:defRPr>
            </a:lvl9pPr>
          </a:lstStyle>
          <a:p>
            <a:pPr lvl="3" eaLnBrk="1" hangingPunct="1"/>
            <a:r>
              <a:rPr lang="en-US" altLang="en-US">
                <a:latin typeface="Arial" panose="020B0604020202020204" pitchFamily="34" charset="0"/>
              </a:rPr>
              <a:t>3. According to the position of  teeth on gear surface:</a:t>
            </a:r>
          </a:p>
        </p:txBody>
      </p:sp>
      <p:sp>
        <p:nvSpPr>
          <p:cNvPr id="4119" name="Text Box 23"/>
          <p:cNvSpPr txBox="1">
            <a:spLocks noChangeArrowheads="1"/>
          </p:cNvSpPr>
          <p:nvPr/>
        </p:nvSpPr>
        <p:spPr bwMode="auto">
          <a:xfrm>
            <a:off x="2851150" y="3072618"/>
            <a:ext cx="4083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Tx/>
              <a:buAutoNum type="alphaLcParenR"/>
            </a:pPr>
            <a:r>
              <a:rPr lang="en-US" altLang="en-US">
                <a:latin typeface="Arial" panose="020B0604020202020204" pitchFamily="34" charset="0"/>
              </a:rPr>
              <a:t>      Straight teeth – Ex: spur gear</a:t>
            </a:r>
          </a:p>
          <a:p>
            <a:pPr eaLnBrk="1" hangingPunct="1">
              <a:buFontTx/>
              <a:buAutoNum type="alphaLcParenR"/>
            </a:pPr>
            <a:r>
              <a:rPr lang="en-US" altLang="en-US">
                <a:latin typeface="Arial" panose="020B0604020202020204" pitchFamily="34" charset="0"/>
              </a:rPr>
              <a:t>      Inclined teeth – Ex: helical gear</a:t>
            </a:r>
          </a:p>
          <a:p>
            <a:pPr eaLnBrk="1" hangingPunct="1">
              <a:buFontTx/>
              <a:buAutoNum type="alphaLcParenR"/>
            </a:pPr>
            <a:r>
              <a:rPr lang="en-US" altLang="en-US">
                <a:latin typeface="Arial" panose="020B0604020202020204" pitchFamily="34" charset="0"/>
              </a:rPr>
              <a:t>      Curved teeth – Ex: spiral gear</a:t>
            </a:r>
          </a:p>
        </p:txBody>
      </p:sp>
      <p:sp>
        <p:nvSpPr>
          <p:cNvPr id="7" name="Text Box 4"/>
          <p:cNvSpPr txBox="1">
            <a:spLocks noChangeArrowheads="1"/>
          </p:cNvSpPr>
          <p:nvPr/>
        </p:nvSpPr>
        <p:spPr bwMode="auto">
          <a:xfrm>
            <a:off x="2372751" y="4618893"/>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latin typeface="Arial" panose="020B0604020202020204" pitchFamily="34" charset="0"/>
              </a:rPr>
              <a:t>4. According to the type of gearing:</a:t>
            </a:r>
          </a:p>
        </p:txBody>
      </p:sp>
      <p:sp>
        <p:nvSpPr>
          <p:cNvPr id="9" name="Text Box 5"/>
          <p:cNvSpPr txBox="1">
            <a:spLocks noChangeArrowheads="1"/>
          </p:cNvSpPr>
          <p:nvPr/>
        </p:nvSpPr>
        <p:spPr bwMode="auto">
          <a:xfrm>
            <a:off x="2607701" y="5152292"/>
            <a:ext cx="8299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buFontTx/>
              <a:buAutoNum type="alphaLcParenR"/>
            </a:pPr>
            <a:r>
              <a:rPr lang="en-US" altLang="en-US" dirty="0">
                <a:latin typeface="Arial" panose="020B0604020202020204" pitchFamily="34" charset="0"/>
              </a:rPr>
              <a:t>Internal gearing: gears mesh internally and they rotate in same direction.</a:t>
            </a:r>
          </a:p>
          <a:p>
            <a:pPr eaLnBrk="1" hangingPunct="1">
              <a:buFontTx/>
              <a:buAutoNum type="alphaLcParenR"/>
            </a:pPr>
            <a:r>
              <a:rPr lang="en-US" altLang="en-US" dirty="0">
                <a:latin typeface="Arial" panose="020B0604020202020204" pitchFamily="34" charset="0"/>
              </a:rPr>
              <a:t>External gearing: gears mesh externally and they rotate in opposite direction.</a:t>
            </a:r>
          </a:p>
        </p:txBody>
      </p:sp>
    </p:spTree>
    <p:extLst>
      <p:ext uri="{BB962C8B-B14F-4D97-AF65-F5344CB8AC3E}">
        <p14:creationId xmlns:p14="http://schemas.microsoft.com/office/powerpoint/2010/main" val="134872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26988"/>
            <a:ext cx="10515600" cy="1023938"/>
          </a:xfrm>
        </p:spPr>
        <p:txBody>
          <a:bodyPr/>
          <a:lstStyle/>
          <a:p>
            <a:r>
              <a:rPr lang="en-IN" altLang="en-US" b="1" u="sng" dirty="0"/>
              <a:t>Spur gears:</a:t>
            </a:r>
          </a:p>
        </p:txBody>
      </p:sp>
      <p:pic>
        <p:nvPicPr>
          <p:cNvPr id="84999"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144"/>
          <a:stretch>
            <a:fillRect/>
          </a:stretch>
        </p:blipFill>
        <p:spPr>
          <a:xfrm>
            <a:off x="2133600" y="996949"/>
            <a:ext cx="7924800" cy="5541963"/>
          </a:xfrm>
          <a:noFill/>
        </p:spPr>
      </p:pic>
      <p:sp>
        <p:nvSpPr>
          <p:cNvPr id="8"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1585E6A-04C6-46BD-8FB1-70CEC7DD7050}" type="slidenum">
              <a:rPr lang="en-IN" altLang="en-US" smtClean="0">
                <a:solidFill>
                  <a:srgbClr val="898989"/>
                </a:solidFill>
              </a:rPr>
              <a:pPr/>
              <a:t>17</a:t>
            </a:fld>
            <a:endParaRPr lang="en-IN" altLang="en-US">
              <a:solidFill>
                <a:srgbClr val="898989"/>
              </a:solidFill>
            </a:endParaRPr>
          </a:p>
        </p:txBody>
      </p:sp>
      <p:sp>
        <p:nvSpPr>
          <p:cNvPr id="84996" name="Text Box 4"/>
          <p:cNvSpPr txBox="1">
            <a:spLocks noChangeArrowheads="1"/>
          </p:cNvSpPr>
          <p:nvPr/>
        </p:nvSpPr>
        <p:spPr bwMode="auto">
          <a:xfrm>
            <a:off x="534572" y="1600200"/>
            <a:ext cx="112822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IN" altLang="en-US" b="1" dirty="0">
                <a:latin typeface="Arial" panose="020B0604020202020204" pitchFamily="34" charset="0"/>
              </a:rPr>
              <a:t>Gears whose axes are parallel and whose teeth are parallel to </a:t>
            </a:r>
            <a:r>
              <a:rPr lang="en-IN" altLang="en-US" b="1" dirty="0" err="1">
                <a:latin typeface="Arial" panose="020B0604020202020204" pitchFamily="34" charset="0"/>
              </a:rPr>
              <a:t>center</a:t>
            </a:r>
            <a:r>
              <a:rPr lang="en-IN" altLang="en-US" b="1" dirty="0">
                <a:latin typeface="Arial" panose="020B0604020202020204" pitchFamily="34" charset="0"/>
              </a:rPr>
              <a:t> line of the gears are called spur gears.</a:t>
            </a:r>
          </a:p>
        </p:txBody>
      </p:sp>
      <p:sp>
        <p:nvSpPr>
          <p:cNvPr id="84997" name="Text Box 5"/>
          <p:cNvSpPr txBox="1">
            <a:spLocks noChangeArrowheads="1"/>
          </p:cNvSpPr>
          <p:nvPr/>
        </p:nvSpPr>
        <p:spPr bwMode="auto">
          <a:xfrm>
            <a:off x="435769" y="2262407"/>
            <a:ext cx="217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IN" altLang="en-US" sz="2400" b="1" dirty="0">
                <a:latin typeface="Arial" panose="020B0604020202020204" pitchFamily="34" charset="0"/>
              </a:rPr>
              <a:t>Terminology:</a:t>
            </a:r>
            <a:r>
              <a:rPr lang="en-IN" altLang="en-US" dirty="0">
                <a:latin typeface="Arial" panose="020B0604020202020204" pitchFamily="34" charset="0"/>
              </a:rPr>
              <a:t> </a:t>
            </a:r>
          </a:p>
        </p:txBody>
      </p:sp>
    </p:spTree>
    <p:extLst>
      <p:ext uri="{BB962C8B-B14F-4D97-AF65-F5344CB8AC3E}">
        <p14:creationId xmlns:p14="http://schemas.microsoft.com/office/powerpoint/2010/main" val="3830144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1000"/>
                                        <p:tgtEl>
                                          <p:spTgt spid="84996"/>
                                        </p:tgtEl>
                                      </p:cBhvr>
                                    </p:animEffect>
                                    <p:anim calcmode="lin" valueType="num">
                                      <p:cBhvr>
                                        <p:cTn id="8" dur="1000" fill="hold"/>
                                        <p:tgtEl>
                                          <p:spTgt spid="84996"/>
                                        </p:tgtEl>
                                        <p:attrNameLst>
                                          <p:attrName>ppt_x</p:attrName>
                                        </p:attrNameLst>
                                      </p:cBhvr>
                                      <p:tavLst>
                                        <p:tav tm="0">
                                          <p:val>
                                            <p:strVal val="#ppt_x"/>
                                          </p:val>
                                        </p:tav>
                                        <p:tav tm="100000">
                                          <p:val>
                                            <p:strVal val="#ppt_x"/>
                                          </p:val>
                                        </p:tav>
                                      </p:tavLst>
                                    </p:anim>
                                    <p:anim calcmode="lin" valueType="num">
                                      <p:cBhvr>
                                        <p:cTn id="9" dur="1000" fill="hold"/>
                                        <p:tgtEl>
                                          <p:spTgt spid="8499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84997"/>
                                        </p:tgtEl>
                                        <p:attrNameLst>
                                          <p:attrName>style.visibility</p:attrName>
                                        </p:attrNameLst>
                                      </p:cBhvr>
                                      <p:to>
                                        <p:strVal val="visible"/>
                                      </p:to>
                                    </p:set>
                                    <p:anim calcmode="lin" valueType="num">
                                      <p:cBhvr>
                                        <p:cTn id="14" dur="500" fill="hold"/>
                                        <p:tgtEl>
                                          <p:spTgt spid="84997"/>
                                        </p:tgtEl>
                                        <p:attrNameLst>
                                          <p:attrName>ppt_w</p:attrName>
                                        </p:attrNameLst>
                                      </p:cBhvr>
                                      <p:tavLst>
                                        <p:tav tm="0">
                                          <p:val>
                                            <p:strVal val="#ppt_w*0.05"/>
                                          </p:val>
                                        </p:tav>
                                        <p:tav tm="100000">
                                          <p:val>
                                            <p:strVal val="#ppt_w"/>
                                          </p:val>
                                        </p:tav>
                                      </p:tavLst>
                                    </p:anim>
                                    <p:anim calcmode="lin" valueType="num">
                                      <p:cBhvr>
                                        <p:cTn id="15" dur="500" fill="hold"/>
                                        <p:tgtEl>
                                          <p:spTgt spid="84997"/>
                                        </p:tgtEl>
                                        <p:attrNameLst>
                                          <p:attrName>ppt_h</p:attrName>
                                        </p:attrNameLst>
                                      </p:cBhvr>
                                      <p:tavLst>
                                        <p:tav tm="0">
                                          <p:val>
                                            <p:strVal val="#ppt_h"/>
                                          </p:val>
                                        </p:tav>
                                        <p:tav tm="100000">
                                          <p:val>
                                            <p:strVal val="#ppt_h"/>
                                          </p:val>
                                        </p:tav>
                                      </p:tavLst>
                                    </p:anim>
                                    <p:anim calcmode="lin" valueType="num">
                                      <p:cBhvr>
                                        <p:cTn id="16" dur="500" fill="hold"/>
                                        <p:tgtEl>
                                          <p:spTgt spid="84997"/>
                                        </p:tgtEl>
                                        <p:attrNameLst>
                                          <p:attrName>ppt_x</p:attrName>
                                        </p:attrNameLst>
                                      </p:cBhvr>
                                      <p:tavLst>
                                        <p:tav tm="0">
                                          <p:val>
                                            <p:strVal val="#ppt_x-.2"/>
                                          </p:val>
                                        </p:tav>
                                        <p:tav tm="100000">
                                          <p:val>
                                            <p:strVal val="#ppt_x"/>
                                          </p:val>
                                        </p:tav>
                                      </p:tavLst>
                                    </p:anim>
                                    <p:anim calcmode="lin" valueType="num">
                                      <p:cBhvr>
                                        <p:cTn id="17" dur="500" fill="hold"/>
                                        <p:tgtEl>
                                          <p:spTgt spid="84997"/>
                                        </p:tgtEl>
                                        <p:attrNameLst>
                                          <p:attrName>ppt_y</p:attrName>
                                        </p:attrNameLst>
                                      </p:cBhvr>
                                      <p:tavLst>
                                        <p:tav tm="0">
                                          <p:val>
                                            <p:strVal val="#ppt_y"/>
                                          </p:val>
                                        </p:tav>
                                        <p:tav tm="100000">
                                          <p:val>
                                            <p:strVal val="#ppt_y"/>
                                          </p:val>
                                        </p:tav>
                                      </p:tavLst>
                                    </p:anim>
                                    <p:animEffect transition="in" filter="fade">
                                      <p:cBhvr>
                                        <p:cTn id="18" dur="500"/>
                                        <p:tgtEl>
                                          <p:spTgt spid="849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84999"/>
                                        </p:tgtEl>
                                        <p:attrNameLst>
                                          <p:attrName>style.visibility</p:attrName>
                                        </p:attrNameLst>
                                      </p:cBhvr>
                                      <p:to>
                                        <p:strVal val="visible"/>
                                      </p:to>
                                    </p:set>
                                    <p:anim calcmode="lin" valueType="num">
                                      <p:cBhvr>
                                        <p:cTn id="23" dur="1000" fill="hold"/>
                                        <p:tgtEl>
                                          <p:spTgt spid="84999"/>
                                        </p:tgtEl>
                                        <p:attrNameLst>
                                          <p:attrName>ppt_w</p:attrName>
                                        </p:attrNameLst>
                                      </p:cBhvr>
                                      <p:tavLst>
                                        <p:tav tm="0">
                                          <p:val>
                                            <p:strVal val="#ppt_w*0.70"/>
                                          </p:val>
                                        </p:tav>
                                        <p:tav tm="100000">
                                          <p:val>
                                            <p:strVal val="#ppt_w"/>
                                          </p:val>
                                        </p:tav>
                                      </p:tavLst>
                                    </p:anim>
                                    <p:anim calcmode="lin" valueType="num">
                                      <p:cBhvr>
                                        <p:cTn id="24" dur="1000" fill="hold"/>
                                        <p:tgtEl>
                                          <p:spTgt spid="84999"/>
                                        </p:tgtEl>
                                        <p:attrNameLst>
                                          <p:attrName>ppt_h</p:attrName>
                                        </p:attrNameLst>
                                      </p:cBhvr>
                                      <p:tavLst>
                                        <p:tav tm="0">
                                          <p:val>
                                            <p:strVal val="#ppt_h"/>
                                          </p:val>
                                        </p:tav>
                                        <p:tav tm="100000">
                                          <p:val>
                                            <p:strVal val="#ppt_h"/>
                                          </p:val>
                                        </p:tav>
                                      </p:tavLst>
                                    </p:anim>
                                    <p:animEffect transition="in" filter="fade">
                                      <p:cBhvr>
                                        <p:cTn id="25" dur="1000"/>
                                        <p:tgtEl>
                                          <p:spTgt spid="84999"/>
                                        </p:tgtEl>
                                      </p:cBhvr>
                                    </p:animEffect>
                                  </p:childTnLst>
                                </p:cTn>
                              </p:par>
                              <p:par>
                                <p:cTn id="26" presetID="2" presetClass="exit" presetSubtype="4" fill="hold" grpId="1" nodeType="withEffect">
                                  <p:stCondLst>
                                    <p:cond delay="0"/>
                                  </p:stCondLst>
                                  <p:childTnLst>
                                    <p:anim calcmode="lin" valueType="num">
                                      <p:cBhvr additive="base">
                                        <p:cTn id="27" dur="3000"/>
                                        <p:tgtEl>
                                          <p:spTgt spid="84997"/>
                                        </p:tgtEl>
                                        <p:attrNameLst>
                                          <p:attrName>ppt_x</p:attrName>
                                        </p:attrNameLst>
                                      </p:cBhvr>
                                      <p:tavLst>
                                        <p:tav tm="0">
                                          <p:val>
                                            <p:strVal val="ppt_x"/>
                                          </p:val>
                                        </p:tav>
                                        <p:tav tm="100000">
                                          <p:val>
                                            <p:strVal val="ppt_x"/>
                                          </p:val>
                                        </p:tav>
                                      </p:tavLst>
                                    </p:anim>
                                    <p:anim calcmode="lin" valueType="num">
                                      <p:cBhvr additive="base">
                                        <p:cTn id="28" dur="3000"/>
                                        <p:tgtEl>
                                          <p:spTgt spid="84997"/>
                                        </p:tgtEl>
                                        <p:attrNameLst>
                                          <p:attrName>ppt_y</p:attrName>
                                        </p:attrNameLst>
                                      </p:cBhvr>
                                      <p:tavLst>
                                        <p:tav tm="0">
                                          <p:val>
                                            <p:strVal val="ppt_y"/>
                                          </p:val>
                                        </p:tav>
                                        <p:tav tm="100000">
                                          <p:val>
                                            <p:strVal val="1+ppt_h/2"/>
                                          </p:val>
                                        </p:tav>
                                      </p:tavLst>
                                    </p:anim>
                                    <p:set>
                                      <p:cBhvr>
                                        <p:cTn id="29" dur="1" fill="hold">
                                          <p:stCondLst>
                                            <p:cond delay="2999"/>
                                          </p:stCondLst>
                                        </p:cTn>
                                        <p:tgtEl>
                                          <p:spTgt spid="84997"/>
                                        </p:tgtEl>
                                        <p:attrNameLst>
                                          <p:attrName>style.visibility</p:attrName>
                                        </p:attrNameLst>
                                      </p:cBhvr>
                                      <p:to>
                                        <p:strVal val="hidden"/>
                                      </p:to>
                                    </p:set>
                                  </p:childTnLst>
                                </p:cTn>
                              </p:par>
                              <p:par>
                                <p:cTn id="30" presetID="2" presetClass="exit" presetSubtype="4" fill="hold" grpId="1" nodeType="withEffect">
                                  <p:stCondLst>
                                    <p:cond delay="0"/>
                                  </p:stCondLst>
                                  <p:childTnLst>
                                    <p:anim calcmode="lin" valueType="num">
                                      <p:cBhvr additive="base">
                                        <p:cTn id="31" dur="3000"/>
                                        <p:tgtEl>
                                          <p:spTgt spid="84996"/>
                                        </p:tgtEl>
                                        <p:attrNameLst>
                                          <p:attrName>ppt_x</p:attrName>
                                        </p:attrNameLst>
                                      </p:cBhvr>
                                      <p:tavLst>
                                        <p:tav tm="0">
                                          <p:val>
                                            <p:strVal val="ppt_x"/>
                                          </p:val>
                                        </p:tav>
                                        <p:tav tm="100000">
                                          <p:val>
                                            <p:strVal val="ppt_x"/>
                                          </p:val>
                                        </p:tav>
                                      </p:tavLst>
                                    </p:anim>
                                    <p:anim calcmode="lin" valueType="num">
                                      <p:cBhvr additive="base">
                                        <p:cTn id="32" dur="3000"/>
                                        <p:tgtEl>
                                          <p:spTgt spid="84996"/>
                                        </p:tgtEl>
                                        <p:attrNameLst>
                                          <p:attrName>ppt_y</p:attrName>
                                        </p:attrNameLst>
                                      </p:cBhvr>
                                      <p:tavLst>
                                        <p:tav tm="0">
                                          <p:val>
                                            <p:strVal val="ppt_y"/>
                                          </p:val>
                                        </p:tav>
                                        <p:tav tm="100000">
                                          <p:val>
                                            <p:strVal val="1+ppt_h/2"/>
                                          </p:val>
                                        </p:tav>
                                      </p:tavLst>
                                    </p:anim>
                                    <p:set>
                                      <p:cBhvr>
                                        <p:cTn id="33" dur="1" fill="hold">
                                          <p:stCondLst>
                                            <p:cond delay="2999"/>
                                          </p:stCondLst>
                                        </p:cTn>
                                        <p:tgtEl>
                                          <p:spTgt spid="849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84996" grpId="1"/>
      <p:bldP spid="84997" grpId="0"/>
      <p:bldP spid="8499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8D0BFD-5303-40EC-A855-400C6D2A2FDC}" type="slidenum">
              <a:rPr lang="en-US" altLang="en-US">
                <a:solidFill>
                  <a:srgbClr val="898989"/>
                </a:solidFill>
              </a:rPr>
              <a:pPr/>
              <a:t>18</a:t>
            </a:fld>
            <a:endParaRPr lang="en-US" altLang="en-US">
              <a:solidFill>
                <a:srgbClr val="898989"/>
              </a:solidFill>
            </a:endParaRPr>
          </a:p>
        </p:txBody>
      </p:sp>
      <p:sp>
        <p:nvSpPr>
          <p:cNvPr id="6148" name="Text Box 4"/>
          <p:cNvSpPr txBox="1">
            <a:spLocks noChangeArrowheads="1"/>
          </p:cNvSpPr>
          <p:nvPr/>
        </p:nvSpPr>
        <p:spPr bwMode="auto">
          <a:xfrm>
            <a:off x="2133600" y="152400"/>
            <a:ext cx="7727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Pitch Circle:</a:t>
            </a:r>
          </a:p>
          <a:p>
            <a:pPr eaLnBrk="1" hangingPunct="1"/>
            <a:r>
              <a:rPr lang="en-US" altLang="en-US">
                <a:latin typeface="Arial" panose="020B0604020202020204" pitchFamily="34" charset="0"/>
              </a:rPr>
              <a:t> An imaginary circle which passes through the pitch point having its centre </a:t>
            </a:r>
          </a:p>
          <a:p>
            <a:pPr eaLnBrk="1" hangingPunct="1"/>
            <a:r>
              <a:rPr lang="en-US" altLang="en-US">
                <a:latin typeface="Arial" panose="020B0604020202020204" pitchFamily="34" charset="0"/>
              </a:rPr>
              <a:t>at the axis of the gear, upon which all calculations are made.</a:t>
            </a:r>
          </a:p>
        </p:txBody>
      </p:sp>
      <p:sp>
        <p:nvSpPr>
          <p:cNvPr id="6149" name="Text Box 5"/>
          <p:cNvSpPr txBox="1">
            <a:spLocks noChangeArrowheads="1"/>
          </p:cNvSpPr>
          <p:nvPr/>
        </p:nvSpPr>
        <p:spPr bwMode="auto">
          <a:xfrm>
            <a:off x="3886200" y="304800"/>
            <a:ext cx="370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Pitch Diameter</a:t>
            </a:r>
            <a:r>
              <a:rPr lang="en-US" altLang="en-US">
                <a:latin typeface="Arial" panose="020B0604020202020204" pitchFamily="34" charset="0"/>
              </a:rPr>
              <a:t>:</a:t>
            </a:r>
          </a:p>
          <a:p>
            <a:pPr eaLnBrk="1" hangingPunct="1"/>
            <a:r>
              <a:rPr lang="en-US" altLang="en-US">
                <a:latin typeface="Arial" panose="020B0604020202020204" pitchFamily="34" charset="0"/>
              </a:rPr>
              <a:t>it is the diameter of the pitch circle.</a:t>
            </a:r>
          </a:p>
        </p:txBody>
      </p:sp>
      <p:sp>
        <p:nvSpPr>
          <p:cNvPr id="6150" name="Text Box 6"/>
          <p:cNvSpPr txBox="1">
            <a:spLocks noChangeArrowheads="1"/>
          </p:cNvSpPr>
          <p:nvPr/>
        </p:nvSpPr>
        <p:spPr bwMode="auto">
          <a:xfrm>
            <a:off x="4572000" y="152400"/>
            <a:ext cx="394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Pitch Surface:</a:t>
            </a:r>
          </a:p>
          <a:p>
            <a:pPr eaLnBrk="1" hangingPunct="1"/>
            <a:r>
              <a:rPr lang="en-US" altLang="en-US">
                <a:latin typeface="Arial" panose="020B0604020202020204" pitchFamily="34" charset="0"/>
              </a:rPr>
              <a:t> it is the surface of the pitch cylinder. </a:t>
            </a:r>
          </a:p>
        </p:txBody>
      </p:sp>
      <p:sp>
        <p:nvSpPr>
          <p:cNvPr id="6151" name="Text Box 7"/>
          <p:cNvSpPr txBox="1">
            <a:spLocks noChangeArrowheads="1"/>
          </p:cNvSpPr>
          <p:nvPr/>
        </p:nvSpPr>
        <p:spPr bwMode="auto">
          <a:xfrm>
            <a:off x="2590800" y="228600"/>
            <a:ext cx="739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a:latin typeface="Arial" panose="020B0604020202020204" pitchFamily="34" charset="0"/>
              </a:rPr>
              <a:t> </a:t>
            </a:r>
            <a:r>
              <a:rPr lang="en-US" altLang="en-US" b="1" u="sng">
                <a:latin typeface="Arial" panose="020B0604020202020204" pitchFamily="34" charset="0"/>
              </a:rPr>
              <a:t>Pitch Point</a:t>
            </a:r>
            <a:r>
              <a:rPr lang="en-US" altLang="en-US">
                <a:latin typeface="Arial" panose="020B0604020202020204" pitchFamily="34" charset="0"/>
              </a:rPr>
              <a:t> :</a:t>
            </a:r>
          </a:p>
          <a:p>
            <a:pPr eaLnBrk="1" hangingPunct="1"/>
            <a:r>
              <a:rPr lang="en-US" altLang="en-US">
                <a:latin typeface="Arial" panose="020B0604020202020204" pitchFamily="34" charset="0"/>
              </a:rPr>
              <a:t>The point of contact of two pitch circles is known as the Pitch point. </a:t>
            </a:r>
          </a:p>
        </p:txBody>
      </p:sp>
      <p:sp>
        <p:nvSpPr>
          <p:cNvPr id="6152" name="Text Box 8"/>
          <p:cNvSpPr txBox="1">
            <a:spLocks noChangeArrowheads="1"/>
          </p:cNvSpPr>
          <p:nvPr/>
        </p:nvSpPr>
        <p:spPr bwMode="auto">
          <a:xfrm>
            <a:off x="2743200" y="304800"/>
            <a:ext cx="7239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Line of Centers:</a:t>
            </a:r>
          </a:p>
          <a:p>
            <a:pPr eaLnBrk="1" hangingPunct="1"/>
            <a:r>
              <a:rPr lang="en-US" altLang="en-US">
                <a:latin typeface="Arial" panose="020B0604020202020204" pitchFamily="34" charset="0"/>
              </a:rPr>
              <a:t> A line through the centers of rotation of a pair of mating gears is the line of centers.</a:t>
            </a:r>
          </a:p>
        </p:txBody>
      </p:sp>
      <p:sp>
        <p:nvSpPr>
          <p:cNvPr id="84998" name="Text Box 6"/>
          <p:cNvSpPr txBox="1">
            <a:spLocks noChangeArrowheads="1"/>
          </p:cNvSpPr>
          <p:nvPr/>
        </p:nvSpPr>
        <p:spPr bwMode="auto">
          <a:xfrm>
            <a:off x="2286000" y="5514976"/>
            <a:ext cx="7315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Pitch Cylinders:</a:t>
            </a:r>
          </a:p>
          <a:p>
            <a:pPr eaLnBrk="1" hangingPunct="1"/>
            <a:r>
              <a:rPr lang="en-US" altLang="en-US">
                <a:latin typeface="Arial" panose="020B0604020202020204" pitchFamily="34" charset="0"/>
              </a:rPr>
              <a:t> Pitch cylinders of a pair of gears in mesh are the imaginary friction cylinders, which by pure rolling together, transmit the same motion as the pair of gears.</a:t>
            </a:r>
          </a:p>
        </p:txBody>
      </p:sp>
      <p:pic>
        <p:nvPicPr>
          <p:cNvPr id="5" name="Content Placeholder 4"/>
          <p:cNvPicPr>
            <a:picLocks noGrp="1" noChangeAspect="1"/>
          </p:cNvPicPr>
          <p:nvPr>
            <p:ph/>
          </p:nvPr>
        </p:nvPicPr>
        <p:blipFill rotWithShape="1">
          <a:blip r:embed="rId2">
            <a:extLst>
              <a:ext uri="{28A0092B-C50C-407E-A947-70E740481C1C}">
                <a14:useLocalDpi xmlns:a14="http://schemas.microsoft.com/office/drawing/2010/main" val="0"/>
              </a:ext>
            </a:extLst>
          </a:blip>
          <a:srcRect l="3758" r="4795" b="11307"/>
          <a:stretch/>
        </p:blipFill>
        <p:spPr>
          <a:xfrm>
            <a:off x="7329268" y="1503137"/>
            <a:ext cx="4024532" cy="3618499"/>
          </a:xfrm>
        </p:spPr>
      </p:pic>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r="2144"/>
          <a:stretch>
            <a:fillRect/>
          </a:stretch>
        </p:blipFill>
        <p:spPr>
          <a:xfrm>
            <a:off x="865684" y="1179378"/>
            <a:ext cx="6041032" cy="4224608"/>
          </a:xfrm>
          <a:prstGeom prst="rect">
            <a:avLst/>
          </a:prstGeom>
          <a:noFill/>
        </p:spPr>
      </p:pic>
    </p:spTree>
    <p:extLst>
      <p:ext uri="{BB962C8B-B14F-4D97-AF65-F5344CB8AC3E}">
        <p14:creationId xmlns:p14="http://schemas.microsoft.com/office/powerpoint/2010/main" val="245465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14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148"/>
                                        </p:tgtEl>
                                        <p:attrNameLst>
                                          <p:attrName>ppt_y</p:attrName>
                                        </p:attrNameLst>
                                      </p:cBhvr>
                                      <p:tavLst>
                                        <p:tav tm="0">
                                          <p:val>
                                            <p:strVal val="#ppt_y"/>
                                          </p:val>
                                        </p:tav>
                                        <p:tav tm="100000">
                                          <p:val>
                                            <p:strVal val="#ppt_y"/>
                                          </p:val>
                                        </p:tav>
                                      </p:tavLst>
                                    </p:anim>
                                    <p:animEffect transition="in" filter="fade">
                                      <p:cBhvr>
                                        <p:cTn id="10" dur="1000"/>
                                        <p:tgtEl>
                                          <p:spTgt spid="61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 calcmode="lin" valueType="num">
                                      <p:cBhvr>
                                        <p:cTn id="15" dur="500" fill="hold"/>
                                        <p:tgtEl>
                                          <p:spTgt spid="6149"/>
                                        </p:tgtEl>
                                        <p:attrNameLst>
                                          <p:attrName>ppt_w</p:attrName>
                                        </p:attrNameLst>
                                      </p:cBhvr>
                                      <p:tavLst>
                                        <p:tav tm="0">
                                          <p:val>
                                            <p:fltVal val="0"/>
                                          </p:val>
                                        </p:tav>
                                        <p:tav tm="100000">
                                          <p:val>
                                            <p:strVal val="#ppt_w"/>
                                          </p:val>
                                        </p:tav>
                                      </p:tavLst>
                                    </p:anim>
                                    <p:anim calcmode="lin" valueType="num">
                                      <p:cBhvr>
                                        <p:cTn id="16" dur="500" fill="hold"/>
                                        <p:tgtEl>
                                          <p:spTgt spid="6149"/>
                                        </p:tgtEl>
                                        <p:attrNameLst>
                                          <p:attrName>ppt_h</p:attrName>
                                        </p:attrNameLst>
                                      </p:cBhvr>
                                      <p:tavLst>
                                        <p:tav tm="0">
                                          <p:val>
                                            <p:fltVal val="0"/>
                                          </p:val>
                                        </p:tav>
                                        <p:tav tm="100000">
                                          <p:val>
                                            <p:strVal val="#ppt_h"/>
                                          </p:val>
                                        </p:tav>
                                      </p:tavLst>
                                    </p:anim>
                                    <p:animEffect transition="in" filter="fade">
                                      <p:cBhvr>
                                        <p:cTn id="17" dur="500"/>
                                        <p:tgtEl>
                                          <p:spTgt spid="6149"/>
                                        </p:tgtEl>
                                      </p:cBhvr>
                                    </p:animEffect>
                                  </p:childTnLst>
                                </p:cTn>
                              </p:par>
                              <p:par>
                                <p:cTn id="18" presetID="5" presetClass="exit" presetSubtype="10" fill="hold" grpId="1" nodeType="withEffect">
                                  <p:stCondLst>
                                    <p:cond delay="0"/>
                                  </p:stCondLst>
                                  <p:childTnLst>
                                    <p:animEffect transition="out" filter="checkerboard(across)">
                                      <p:cBhvr>
                                        <p:cTn id="19" dur="500"/>
                                        <p:tgtEl>
                                          <p:spTgt spid="6148"/>
                                        </p:tgtEl>
                                      </p:cBhvr>
                                    </p:animEffect>
                                    <p:set>
                                      <p:cBhvr>
                                        <p:cTn id="20" dur="1" fill="hold">
                                          <p:stCondLst>
                                            <p:cond delay="499"/>
                                          </p:stCondLst>
                                        </p:cTn>
                                        <p:tgtEl>
                                          <p:spTgt spid="6148"/>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0"/>
                                        </p:tgtEl>
                                        <p:attrNameLst>
                                          <p:attrName>style.visibility</p:attrName>
                                        </p:attrNameLst>
                                      </p:cBhvr>
                                      <p:to>
                                        <p:strVal val="visible"/>
                                      </p:to>
                                    </p:set>
                                    <p:anim calcmode="lin" valueType="num">
                                      <p:cBhvr additive="base">
                                        <p:cTn id="25" dur="500" fill="hold"/>
                                        <p:tgtEl>
                                          <p:spTgt spid="6150"/>
                                        </p:tgtEl>
                                        <p:attrNameLst>
                                          <p:attrName>ppt_x</p:attrName>
                                        </p:attrNameLst>
                                      </p:cBhvr>
                                      <p:tavLst>
                                        <p:tav tm="0">
                                          <p:val>
                                            <p:strVal val="#ppt_x"/>
                                          </p:val>
                                        </p:tav>
                                        <p:tav tm="100000">
                                          <p:val>
                                            <p:strVal val="#ppt_x"/>
                                          </p:val>
                                        </p:tav>
                                      </p:tavLst>
                                    </p:anim>
                                    <p:anim calcmode="lin" valueType="num">
                                      <p:cBhvr additive="base">
                                        <p:cTn id="26" dur="500" fill="hold"/>
                                        <p:tgtEl>
                                          <p:spTgt spid="6150"/>
                                        </p:tgtEl>
                                        <p:attrNameLst>
                                          <p:attrName>ppt_y</p:attrName>
                                        </p:attrNameLst>
                                      </p:cBhvr>
                                      <p:tavLst>
                                        <p:tav tm="0">
                                          <p:val>
                                            <p:strVal val="1+#ppt_h/2"/>
                                          </p:val>
                                        </p:tav>
                                        <p:tav tm="100000">
                                          <p:val>
                                            <p:strVal val="#ppt_y"/>
                                          </p:val>
                                        </p:tav>
                                      </p:tavLst>
                                    </p:anim>
                                  </p:childTnLst>
                                </p:cTn>
                              </p:par>
                              <p:par>
                                <p:cTn id="27" presetID="8" presetClass="exit" presetSubtype="16" fill="hold" grpId="1" nodeType="withEffect">
                                  <p:stCondLst>
                                    <p:cond delay="0"/>
                                  </p:stCondLst>
                                  <p:childTnLst>
                                    <p:animEffect transition="out" filter="diamond(in)">
                                      <p:cBhvr>
                                        <p:cTn id="28" dur="2000"/>
                                        <p:tgtEl>
                                          <p:spTgt spid="6149"/>
                                        </p:tgtEl>
                                      </p:cBhvr>
                                    </p:animEffect>
                                    <p:set>
                                      <p:cBhvr>
                                        <p:cTn id="29" dur="1" fill="hold">
                                          <p:stCondLst>
                                            <p:cond delay="1999"/>
                                          </p:stCondLst>
                                        </p:cTn>
                                        <p:tgtEl>
                                          <p:spTgt spid="6149"/>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6151"/>
                                        </p:tgtEl>
                                        <p:attrNameLst>
                                          <p:attrName>style.visibility</p:attrName>
                                        </p:attrNameLst>
                                      </p:cBhvr>
                                      <p:to>
                                        <p:strVal val="visible"/>
                                      </p:to>
                                    </p:set>
                                    <p:anim calcmode="lin" valueType="num">
                                      <p:cBhvr>
                                        <p:cTn id="34" dur="1000" fill="hold"/>
                                        <p:tgtEl>
                                          <p:spTgt spid="6151"/>
                                        </p:tgtEl>
                                        <p:attrNameLst>
                                          <p:attrName>ppt_w</p:attrName>
                                        </p:attrNameLst>
                                      </p:cBhvr>
                                      <p:tavLst>
                                        <p:tav tm="0">
                                          <p:val>
                                            <p:strVal val="#ppt_w*0.70"/>
                                          </p:val>
                                        </p:tav>
                                        <p:tav tm="100000">
                                          <p:val>
                                            <p:strVal val="#ppt_w"/>
                                          </p:val>
                                        </p:tav>
                                      </p:tavLst>
                                    </p:anim>
                                    <p:anim calcmode="lin" valueType="num">
                                      <p:cBhvr>
                                        <p:cTn id="35" dur="1000" fill="hold"/>
                                        <p:tgtEl>
                                          <p:spTgt spid="6151"/>
                                        </p:tgtEl>
                                        <p:attrNameLst>
                                          <p:attrName>ppt_h</p:attrName>
                                        </p:attrNameLst>
                                      </p:cBhvr>
                                      <p:tavLst>
                                        <p:tav tm="0">
                                          <p:val>
                                            <p:strVal val="#ppt_h"/>
                                          </p:val>
                                        </p:tav>
                                        <p:tav tm="100000">
                                          <p:val>
                                            <p:strVal val="#ppt_h"/>
                                          </p:val>
                                        </p:tav>
                                      </p:tavLst>
                                    </p:anim>
                                    <p:animEffect transition="in" filter="fade">
                                      <p:cBhvr>
                                        <p:cTn id="36" dur="1000"/>
                                        <p:tgtEl>
                                          <p:spTgt spid="6151"/>
                                        </p:tgtEl>
                                      </p:cBhvr>
                                    </p:animEffect>
                                  </p:childTnLst>
                                </p:cTn>
                              </p:par>
                              <p:par>
                                <p:cTn id="37" presetID="3" presetClass="exit" presetSubtype="10" fill="hold" grpId="1" nodeType="withEffect">
                                  <p:stCondLst>
                                    <p:cond delay="0"/>
                                  </p:stCondLst>
                                  <p:childTnLst>
                                    <p:animEffect transition="out" filter="blinds(horizontal)">
                                      <p:cBhvr>
                                        <p:cTn id="38" dur="500"/>
                                        <p:tgtEl>
                                          <p:spTgt spid="6150"/>
                                        </p:tgtEl>
                                      </p:cBhvr>
                                    </p:animEffect>
                                    <p:set>
                                      <p:cBhvr>
                                        <p:cTn id="39" dur="1" fill="hold">
                                          <p:stCondLst>
                                            <p:cond delay="499"/>
                                          </p:stCondLst>
                                        </p:cTn>
                                        <p:tgtEl>
                                          <p:spTgt spid="615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152"/>
                                        </p:tgtEl>
                                        <p:attrNameLst>
                                          <p:attrName>style.visibility</p:attrName>
                                        </p:attrNameLst>
                                      </p:cBhvr>
                                      <p:to>
                                        <p:strVal val="visible"/>
                                      </p:to>
                                    </p:set>
                                    <p:anim calcmode="lin" valueType="num">
                                      <p:cBhvr additive="base">
                                        <p:cTn id="44" dur="500" fill="hold"/>
                                        <p:tgtEl>
                                          <p:spTgt spid="6152"/>
                                        </p:tgtEl>
                                        <p:attrNameLst>
                                          <p:attrName>ppt_x</p:attrName>
                                        </p:attrNameLst>
                                      </p:cBhvr>
                                      <p:tavLst>
                                        <p:tav tm="0">
                                          <p:val>
                                            <p:strVal val="#ppt_x"/>
                                          </p:val>
                                        </p:tav>
                                        <p:tav tm="100000">
                                          <p:val>
                                            <p:strVal val="#ppt_x"/>
                                          </p:val>
                                        </p:tav>
                                      </p:tavLst>
                                    </p:anim>
                                    <p:anim calcmode="lin" valueType="num">
                                      <p:cBhvr additive="base">
                                        <p:cTn id="45" dur="500" fill="hold"/>
                                        <p:tgtEl>
                                          <p:spTgt spid="6152"/>
                                        </p:tgtEl>
                                        <p:attrNameLst>
                                          <p:attrName>ppt_y</p:attrName>
                                        </p:attrNameLst>
                                      </p:cBhvr>
                                      <p:tavLst>
                                        <p:tav tm="0">
                                          <p:val>
                                            <p:strVal val="1+#ppt_h/2"/>
                                          </p:val>
                                        </p:tav>
                                        <p:tav tm="100000">
                                          <p:val>
                                            <p:strVal val="#ppt_y"/>
                                          </p:val>
                                        </p:tav>
                                      </p:tavLst>
                                    </p:anim>
                                  </p:childTnLst>
                                </p:cTn>
                              </p:par>
                              <p:par>
                                <p:cTn id="46" presetID="24" presetClass="exit" presetSubtype="0" fill="hold" grpId="1" nodeType="withEffect">
                                  <p:stCondLst>
                                    <p:cond delay="0"/>
                                  </p:stCondLst>
                                  <p:childTnLst>
                                    <p:anim to="" calcmode="lin" valueType="num">
                                      <p:cBhvr>
                                        <p:cTn id="47" dur="1"/>
                                        <p:tgtEl>
                                          <p:spTgt spid="6151"/>
                                        </p:tgtEl>
                                        <p:attrNameLst>
                                          <p:attrName/>
                                        </p:attrNameLst>
                                      </p:cBhvr>
                                    </p:anim>
                                    <p:set>
                                      <p:cBhvr>
                                        <p:cTn id="48" dur="1" fill="hold">
                                          <p:stCondLst>
                                            <p:cond delay="0"/>
                                          </p:stCondLst>
                                        </p:cTn>
                                        <p:tgtEl>
                                          <p:spTgt spid="6151"/>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4998"/>
                                        </p:tgtEl>
                                        <p:attrNameLst>
                                          <p:attrName>style.visibility</p:attrName>
                                        </p:attrNameLst>
                                      </p:cBhvr>
                                      <p:to>
                                        <p:strVal val="visible"/>
                                      </p:to>
                                    </p:set>
                                    <p:anim calcmode="lin" valueType="num">
                                      <p:cBhvr additive="base">
                                        <p:cTn id="53" dur="500" fill="hold"/>
                                        <p:tgtEl>
                                          <p:spTgt spid="84998"/>
                                        </p:tgtEl>
                                        <p:attrNameLst>
                                          <p:attrName>ppt_x</p:attrName>
                                        </p:attrNameLst>
                                      </p:cBhvr>
                                      <p:tavLst>
                                        <p:tav tm="0">
                                          <p:val>
                                            <p:strVal val="#ppt_x"/>
                                          </p:val>
                                        </p:tav>
                                        <p:tav tm="100000">
                                          <p:val>
                                            <p:strVal val="#ppt_x"/>
                                          </p:val>
                                        </p:tav>
                                      </p:tavLst>
                                    </p:anim>
                                    <p:anim calcmode="lin" valueType="num">
                                      <p:cBhvr additive="base">
                                        <p:cTn id="54" dur="500" fill="hold"/>
                                        <p:tgtEl>
                                          <p:spTgt spid="8499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8" grpId="1"/>
      <p:bldP spid="6149" grpId="0"/>
      <p:bldP spid="6149" grpId="1"/>
      <p:bldP spid="6150" grpId="0"/>
      <p:bldP spid="6150" grpId="1"/>
      <p:bldP spid="6151" grpId="0"/>
      <p:bldP spid="6151" grpId="1"/>
      <p:bldP spid="6152" grpId="0"/>
      <p:bldP spid="849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0"/>
          <p:cNvPicPr>
            <a:picLocks noGrp="1" noChangeAspect="1" noChangeArrowheads="1"/>
          </p:cNvPicPr>
          <p:nvPr>
            <p:ph/>
          </p:nvPr>
        </p:nvPicPr>
        <p:blipFill>
          <a:blip r:embed="rId3">
            <a:extLst>
              <a:ext uri="{28A0092B-C50C-407E-A947-70E740481C1C}">
                <a14:useLocalDpi xmlns:a14="http://schemas.microsoft.com/office/drawing/2010/main" val="0"/>
              </a:ext>
            </a:extLst>
          </a:blip>
          <a:srcRect r="2144"/>
          <a:stretch>
            <a:fillRect/>
          </a:stretch>
        </p:blipFill>
        <p:spPr>
          <a:xfrm>
            <a:off x="1524000" y="2168526"/>
            <a:ext cx="6705600" cy="4689475"/>
          </a:xfrm>
          <a:noFill/>
        </p:spPr>
      </p:pic>
      <p:sp>
        <p:nvSpPr>
          <p:cNvPr id="11"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11B9D34-BEDD-477F-A359-BDADD2FE2340}" type="slidenum">
              <a:rPr lang="en-US" altLang="en-US">
                <a:solidFill>
                  <a:srgbClr val="898989"/>
                </a:solidFill>
              </a:rPr>
              <a:pPr/>
              <a:t>19</a:t>
            </a:fld>
            <a:endParaRPr lang="en-US" altLang="en-US">
              <a:solidFill>
                <a:srgbClr val="898989"/>
              </a:solidFill>
            </a:endParaRPr>
          </a:p>
        </p:txBody>
      </p:sp>
      <p:sp>
        <p:nvSpPr>
          <p:cNvPr id="7172" name="Rectangle 4"/>
          <p:cNvSpPr>
            <a:spLocks noChangeArrowheads="1"/>
          </p:cNvSpPr>
          <p:nvPr/>
        </p:nvSpPr>
        <p:spPr bwMode="auto">
          <a:xfrm>
            <a:off x="1752600" y="0"/>
            <a:ext cx="654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Pinion:</a:t>
            </a:r>
          </a:p>
          <a:p>
            <a:pPr eaLnBrk="1" hangingPunct="1"/>
            <a:r>
              <a:rPr lang="en-US" altLang="en-US">
                <a:latin typeface="Arial" panose="020B0604020202020204" pitchFamily="34" charset="0"/>
              </a:rPr>
              <a:t> It is the smaller and usually the driving gear of a pair of mated </a:t>
            </a:r>
          </a:p>
        </p:txBody>
      </p:sp>
      <p:sp>
        <p:nvSpPr>
          <p:cNvPr id="7173" name="Text Box 5"/>
          <p:cNvSpPr txBox="1">
            <a:spLocks noChangeArrowheads="1"/>
          </p:cNvSpPr>
          <p:nvPr/>
        </p:nvSpPr>
        <p:spPr bwMode="auto">
          <a:xfrm>
            <a:off x="4114800" y="228600"/>
            <a:ext cx="473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Rack:</a:t>
            </a:r>
          </a:p>
          <a:p>
            <a:pPr eaLnBrk="1" hangingPunct="1"/>
            <a:r>
              <a:rPr lang="en-US" altLang="en-US">
                <a:latin typeface="Arial" panose="020B0604020202020204" pitchFamily="34" charset="0"/>
              </a:rPr>
              <a:t> It is a part of a gear while of infinite diameter</a:t>
            </a:r>
          </a:p>
        </p:txBody>
      </p:sp>
      <p:sp>
        <p:nvSpPr>
          <p:cNvPr id="7174" name="Rectangle 6"/>
          <p:cNvSpPr>
            <a:spLocks noChangeArrowheads="1"/>
          </p:cNvSpPr>
          <p:nvPr/>
        </p:nvSpPr>
        <p:spPr bwMode="auto">
          <a:xfrm>
            <a:off x="2895600" y="152400"/>
            <a:ext cx="616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192088" algn="l"/>
                <a:tab pos="1978025" algn="l"/>
                <a:tab pos="2216150" algn="l"/>
                <a:tab pos="2984500" algn="l"/>
                <a:tab pos="3611563" algn="r"/>
                <a:tab pos="3794125" algn="r"/>
              </a:tabLst>
              <a:defRPr>
                <a:solidFill>
                  <a:schemeClr val="tx1"/>
                </a:solidFill>
                <a:latin typeface="Tahoma" panose="020B0604030504040204" pitchFamily="34" charset="0"/>
              </a:defRPr>
            </a:lvl1pPr>
            <a:lvl2pPr marL="742950" indent="-285750">
              <a:tabLst>
                <a:tab pos="192088" algn="l"/>
                <a:tab pos="1978025" algn="l"/>
                <a:tab pos="2216150" algn="l"/>
                <a:tab pos="2984500" algn="l"/>
                <a:tab pos="3611563" algn="r"/>
                <a:tab pos="3794125" algn="r"/>
              </a:tabLst>
              <a:defRPr>
                <a:solidFill>
                  <a:schemeClr val="tx1"/>
                </a:solidFill>
                <a:latin typeface="Tahoma" panose="020B0604030504040204" pitchFamily="34" charset="0"/>
              </a:defRPr>
            </a:lvl2pPr>
            <a:lvl3pPr marL="1143000" indent="-228600">
              <a:tabLst>
                <a:tab pos="192088" algn="l"/>
                <a:tab pos="1978025" algn="l"/>
                <a:tab pos="2216150" algn="l"/>
                <a:tab pos="2984500" algn="l"/>
                <a:tab pos="3611563" algn="r"/>
                <a:tab pos="3794125" algn="r"/>
              </a:tabLst>
              <a:defRPr>
                <a:solidFill>
                  <a:schemeClr val="tx1"/>
                </a:solidFill>
                <a:latin typeface="Tahoma" panose="020B0604030504040204" pitchFamily="34" charset="0"/>
              </a:defRPr>
            </a:lvl3pPr>
            <a:lvl4pPr marL="1600200" indent="-228600">
              <a:tabLst>
                <a:tab pos="192088" algn="l"/>
                <a:tab pos="1978025" algn="l"/>
                <a:tab pos="2216150" algn="l"/>
                <a:tab pos="2984500" algn="l"/>
                <a:tab pos="3611563" algn="r"/>
                <a:tab pos="3794125" algn="r"/>
              </a:tabLst>
              <a:defRPr>
                <a:solidFill>
                  <a:schemeClr val="tx1"/>
                </a:solidFill>
                <a:latin typeface="Tahoma" panose="020B0604030504040204" pitchFamily="34" charset="0"/>
              </a:defRPr>
            </a:lvl4pPr>
            <a:lvl5pPr marL="2057400" indent="-228600">
              <a:tabLst>
                <a:tab pos="192088" algn="l"/>
                <a:tab pos="1978025" algn="l"/>
                <a:tab pos="2216150" algn="l"/>
                <a:tab pos="2984500" algn="l"/>
                <a:tab pos="3611563" algn="r"/>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192088" algn="l"/>
                <a:tab pos="1978025" algn="l"/>
                <a:tab pos="2216150" algn="l"/>
                <a:tab pos="2984500" algn="l"/>
                <a:tab pos="3611563" algn="r"/>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192088" algn="l"/>
                <a:tab pos="1978025" algn="l"/>
                <a:tab pos="2216150" algn="l"/>
                <a:tab pos="2984500" algn="l"/>
                <a:tab pos="3611563" algn="r"/>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192088" algn="l"/>
                <a:tab pos="1978025" algn="l"/>
                <a:tab pos="2216150" algn="l"/>
                <a:tab pos="2984500" algn="l"/>
                <a:tab pos="3611563" algn="r"/>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192088" algn="l"/>
                <a:tab pos="1978025" algn="l"/>
                <a:tab pos="2216150" algn="l"/>
                <a:tab pos="2984500" algn="l"/>
                <a:tab pos="3611563" algn="r"/>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Pitch Line:</a:t>
            </a:r>
          </a:p>
          <a:p>
            <a:pPr eaLnBrk="1" hangingPunct="1"/>
            <a:r>
              <a:rPr lang="en-US" altLang="en-US">
                <a:latin typeface="Arial" panose="020B0604020202020204" pitchFamily="34" charset="0"/>
              </a:rPr>
              <a:t> It is a part of the pitch circle of a rack and is a Straight line </a:t>
            </a:r>
          </a:p>
        </p:txBody>
      </p:sp>
      <p:sp>
        <p:nvSpPr>
          <p:cNvPr id="7175" name="Rectangle 7"/>
          <p:cNvSpPr>
            <a:spLocks noChangeArrowheads="1"/>
          </p:cNvSpPr>
          <p:nvPr/>
        </p:nvSpPr>
        <p:spPr bwMode="auto">
          <a:xfrm>
            <a:off x="2667000" y="1"/>
            <a:ext cx="7162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192088" algn="l"/>
                <a:tab pos="1978025" algn="l"/>
                <a:tab pos="2216150" algn="l"/>
                <a:tab pos="2520950" algn="l"/>
                <a:tab pos="2828925" algn="ctr"/>
                <a:tab pos="2984500" algn="l"/>
                <a:tab pos="3611563" algn="r"/>
                <a:tab pos="3794125" algn="r"/>
              </a:tabLst>
              <a:defRPr>
                <a:solidFill>
                  <a:schemeClr val="tx1"/>
                </a:solidFill>
                <a:latin typeface="Tahoma" panose="020B0604030504040204" pitchFamily="34" charset="0"/>
              </a:defRPr>
            </a:lvl1pPr>
            <a:lvl2pPr marL="742950" indent="-285750">
              <a:tabLst>
                <a:tab pos="192088" algn="l"/>
                <a:tab pos="1978025" algn="l"/>
                <a:tab pos="2216150" algn="l"/>
                <a:tab pos="2520950" algn="l"/>
                <a:tab pos="2828925" algn="ctr"/>
                <a:tab pos="2984500" algn="l"/>
                <a:tab pos="3611563" algn="r"/>
                <a:tab pos="3794125" algn="r"/>
              </a:tabLst>
              <a:defRPr>
                <a:solidFill>
                  <a:schemeClr val="tx1"/>
                </a:solidFill>
                <a:latin typeface="Tahoma" panose="020B0604030504040204" pitchFamily="34" charset="0"/>
              </a:defRPr>
            </a:lvl2pPr>
            <a:lvl3pPr marL="1143000" indent="-228600">
              <a:tabLst>
                <a:tab pos="192088" algn="l"/>
                <a:tab pos="1978025" algn="l"/>
                <a:tab pos="2216150" algn="l"/>
                <a:tab pos="2520950" algn="l"/>
                <a:tab pos="2828925" algn="ctr"/>
                <a:tab pos="2984500" algn="l"/>
                <a:tab pos="3611563" algn="r"/>
                <a:tab pos="3794125" algn="r"/>
              </a:tabLst>
              <a:defRPr>
                <a:solidFill>
                  <a:schemeClr val="tx1"/>
                </a:solidFill>
                <a:latin typeface="Tahoma" panose="020B0604030504040204" pitchFamily="34" charset="0"/>
              </a:defRPr>
            </a:lvl3pPr>
            <a:lvl4pPr marL="1600200" indent="-228600">
              <a:tabLst>
                <a:tab pos="192088" algn="l"/>
                <a:tab pos="1978025" algn="l"/>
                <a:tab pos="2216150" algn="l"/>
                <a:tab pos="2520950" algn="l"/>
                <a:tab pos="2828925" algn="ctr"/>
                <a:tab pos="2984500" algn="l"/>
                <a:tab pos="3611563" algn="r"/>
                <a:tab pos="3794125" algn="r"/>
              </a:tabLst>
              <a:defRPr>
                <a:solidFill>
                  <a:schemeClr val="tx1"/>
                </a:solidFill>
                <a:latin typeface="Tahoma" panose="020B0604030504040204" pitchFamily="34" charset="0"/>
              </a:defRPr>
            </a:lvl4pPr>
            <a:lvl5pPr marL="2057400" indent="-228600">
              <a:tabLst>
                <a:tab pos="192088" algn="l"/>
                <a:tab pos="1978025" algn="l"/>
                <a:tab pos="2216150" algn="l"/>
                <a:tab pos="2520950" algn="l"/>
                <a:tab pos="2828925" algn="ctr"/>
                <a:tab pos="2984500" algn="l"/>
                <a:tab pos="3611563" algn="r"/>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192088" algn="l"/>
                <a:tab pos="1978025" algn="l"/>
                <a:tab pos="2216150" algn="l"/>
                <a:tab pos="2520950" algn="l"/>
                <a:tab pos="2828925" algn="ctr"/>
                <a:tab pos="2984500" algn="l"/>
                <a:tab pos="3611563" algn="r"/>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192088" algn="l"/>
                <a:tab pos="1978025" algn="l"/>
                <a:tab pos="2216150" algn="l"/>
                <a:tab pos="2520950" algn="l"/>
                <a:tab pos="2828925" algn="ctr"/>
                <a:tab pos="2984500" algn="l"/>
                <a:tab pos="3611563" algn="r"/>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192088" algn="l"/>
                <a:tab pos="1978025" algn="l"/>
                <a:tab pos="2216150" algn="l"/>
                <a:tab pos="2520950" algn="l"/>
                <a:tab pos="2828925" algn="ctr"/>
                <a:tab pos="2984500" algn="l"/>
                <a:tab pos="3611563" algn="r"/>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192088" algn="l"/>
                <a:tab pos="1978025" algn="l"/>
                <a:tab pos="2216150" algn="l"/>
                <a:tab pos="2520950" algn="l"/>
                <a:tab pos="2828925" algn="ctr"/>
                <a:tab pos="2984500" algn="l"/>
                <a:tab pos="3611563" algn="r"/>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Circular Pitch: </a:t>
            </a:r>
          </a:p>
          <a:p>
            <a:pPr eaLnBrk="1" hangingPunct="1"/>
            <a:r>
              <a:rPr lang="en-US" altLang="en-US">
                <a:latin typeface="Arial" panose="020B0604020202020204" pitchFamily="34" charset="0"/>
              </a:rPr>
              <a:t>it is the distance measured along the circumference of the pitch circle from a point on one tooth to the correspond­ing point on the adjacent tooth </a:t>
            </a:r>
          </a:p>
        </p:txBody>
      </p:sp>
      <p:graphicFrame>
        <p:nvGraphicFramePr>
          <p:cNvPr id="7176" name="Object 8"/>
          <p:cNvGraphicFramePr>
            <a:graphicFrameLocks noChangeAspect="1"/>
          </p:cNvGraphicFramePr>
          <p:nvPr/>
        </p:nvGraphicFramePr>
        <p:xfrm>
          <a:off x="4724400" y="990600"/>
          <a:ext cx="2209800" cy="1219200"/>
        </p:xfrm>
        <a:graphic>
          <a:graphicData uri="http://schemas.openxmlformats.org/presentationml/2006/ole">
            <mc:AlternateContent xmlns:mc="http://schemas.openxmlformats.org/markup-compatibility/2006">
              <mc:Choice xmlns:v="urn:schemas-microsoft-com:vml" Requires="v">
                <p:oleObj spid="_x0000_s2075" name="Equation" r:id="rId4" imgW="558558" imgH="393529" progId="Equation.3">
                  <p:embed/>
                </p:oleObj>
              </mc:Choice>
              <mc:Fallback>
                <p:oleObj name="Equation" r:id="rId4" imgW="558558" imgH="393529" progId="Equation.3">
                  <p:embed/>
                  <p:pic>
                    <p:nvPicPr>
                      <p:cNvPr id="71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990600"/>
                        <a:ext cx="22098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925513"/>
            <a:ext cx="25146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821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
                                        <p:tgtEl>
                                          <p:spTgt spid="7172"/>
                                        </p:tgtEl>
                                      </p:cBhvr>
                                    </p:animEffect>
                                    <p:anim calcmode="lin" valueType="num">
                                      <p:cBhvr>
                                        <p:cTn id="8" dur="400" fill="hold"/>
                                        <p:tgtEl>
                                          <p:spTgt spid="7172"/>
                                        </p:tgtEl>
                                        <p:attrNameLst>
                                          <p:attrName>ppt_x</p:attrName>
                                        </p:attrNameLst>
                                      </p:cBhvr>
                                      <p:tavLst>
                                        <p:tav tm="0">
                                          <p:val>
                                            <p:strVal val="#ppt_x"/>
                                          </p:val>
                                        </p:tav>
                                        <p:tav tm="100000">
                                          <p:val>
                                            <p:strVal val="#ppt_x"/>
                                          </p:val>
                                        </p:tav>
                                      </p:tavLst>
                                    </p:anim>
                                    <p:anim calcmode="lin" valueType="num">
                                      <p:cBhvr>
                                        <p:cTn id="9" dur="400" fill="hold"/>
                                        <p:tgtEl>
                                          <p:spTgt spid="717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1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1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500" fill="hold"/>
                                        <p:tgtEl>
                                          <p:spTgt spid="7173"/>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7173"/>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7173"/>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7173"/>
                                        </p:tgtEl>
                                        <p:attrNameLst>
                                          <p:attrName>ppt_y</p:attrName>
                                        </p:attrNameLst>
                                      </p:cBhvr>
                                      <p:tavLst>
                                        <p:tav tm="0">
                                          <p:val>
                                            <p:strVal val="#ppt_y"/>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2000"/>
                                        <p:tgtEl>
                                          <p:spTgt spid="7172"/>
                                        </p:tgtEl>
                                      </p:cBhvr>
                                    </p:animEffect>
                                    <p:set>
                                      <p:cBhvr>
                                        <p:cTn id="22" dur="1" fill="hold">
                                          <p:stCondLst>
                                            <p:cond delay="1999"/>
                                          </p:stCondLst>
                                        </p:cTn>
                                        <p:tgtEl>
                                          <p:spTgt spid="717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fade">
                                      <p:cBhvr>
                                        <p:cTn id="27" dur="770" decel="100000"/>
                                        <p:tgtEl>
                                          <p:spTgt spid="7174"/>
                                        </p:tgtEl>
                                      </p:cBhvr>
                                    </p:animEffect>
                                    <p:animScale>
                                      <p:cBhvr>
                                        <p:cTn id="28" dur="770" decel="100000"/>
                                        <p:tgtEl>
                                          <p:spTgt spid="7174"/>
                                        </p:tgtEl>
                                      </p:cBhvr>
                                      <p:from x="10000" y="10000"/>
                                      <p:to x="200000" y="450000"/>
                                    </p:animScale>
                                    <p:animScale>
                                      <p:cBhvr>
                                        <p:cTn id="29" dur="1230" accel="100000" fill="hold">
                                          <p:stCondLst>
                                            <p:cond delay="770"/>
                                          </p:stCondLst>
                                        </p:cTn>
                                        <p:tgtEl>
                                          <p:spTgt spid="7174"/>
                                        </p:tgtEl>
                                      </p:cBhvr>
                                      <p:from x="200000" y="450000"/>
                                      <p:to x="100000" y="100000"/>
                                    </p:animScale>
                                    <p:set>
                                      <p:cBhvr>
                                        <p:cTn id="30" dur="770" fill="hold"/>
                                        <p:tgtEl>
                                          <p:spTgt spid="7174"/>
                                        </p:tgtEl>
                                        <p:attrNameLst>
                                          <p:attrName>ppt_x</p:attrName>
                                        </p:attrNameLst>
                                      </p:cBhvr>
                                      <p:to>
                                        <p:strVal val="(0.5)"/>
                                      </p:to>
                                    </p:set>
                                    <p:anim from="(0.5)" to="(#ppt_x)" calcmode="lin" valueType="num">
                                      <p:cBhvr>
                                        <p:cTn id="31" dur="1230" accel="100000" fill="hold">
                                          <p:stCondLst>
                                            <p:cond delay="770"/>
                                          </p:stCondLst>
                                        </p:cTn>
                                        <p:tgtEl>
                                          <p:spTgt spid="7174"/>
                                        </p:tgtEl>
                                        <p:attrNameLst>
                                          <p:attrName>ppt_x</p:attrName>
                                        </p:attrNameLst>
                                      </p:cBhvr>
                                    </p:anim>
                                    <p:set>
                                      <p:cBhvr>
                                        <p:cTn id="32" dur="770" fill="hold"/>
                                        <p:tgtEl>
                                          <p:spTgt spid="7174"/>
                                        </p:tgtEl>
                                        <p:attrNameLst>
                                          <p:attrName>ppt_y</p:attrName>
                                        </p:attrNameLst>
                                      </p:cBhvr>
                                      <p:to>
                                        <p:strVal val="(#ppt_y+0.4)"/>
                                      </p:to>
                                    </p:set>
                                    <p:anim from="(#ppt_y+0.4)" to="(#ppt_y)" calcmode="lin" valueType="num">
                                      <p:cBhvr>
                                        <p:cTn id="33" dur="1230" accel="100000" fill="hold">
                                          <p:stCondLst>
                                            <p:cond delay="770"/>
                                          </p:stCondLst>
                                        </p:cTn>
                                        <p:tgtEl>
                                          <p:spTgt spid="7174"/>
                                        </p:tgtEl>
                                        <p:attrNameLst>
                                          <p:attrName>ppt_y</p:attrName>
                                        </p:attrNameLst>
                                      </p:cBhvr>
                                    </p:anim>
                                  </p:childTnLst>
                                </p:cTn>
                              </p:par>
                              <p:par>
                                <p:cTn id="34" presetID="2" presetClass="exit" presetSubtype="4" fill="hold" grpId="1" nodeType="withEffect">
                                  <p:stCondLst>
                                    <p:cond delay="0"/>
                                  </p:stCondLst>
                                  <p:childTnLst>
                                    <p:anim calcmode="lin" valueType="num">
                                      <p:cBhvr additive="base">
                                        <p:cTn id="35" dur="500"/>
                                        <p:tgtEl>
                                          <p:spTgt spid="7173"/>
                                        </p:tgtEl>
                                        <p:attrNameLst>
                                          <p:attrName>ppt_x</p:attrName>
                                        </p:attrNameLst>
                                      </p:cBhvr>
                                      <p:tavLst>
                                        <p:tav tm="0">
                                          <p:val>
                                            <p:strVal val="ppt_x"/>
                                          </p:val>
                                        </p:tav>
                                        <p:tav tm="100000">
                                          <p:val>
                                            <p:strVal val="ppt_x"/>
                                          </p:val>
                                        </p:tav>
                                      </p:tavLst>
                                    </p:anim>
                                    <p:anim calcmode="lin" valueType="num">
                                      <p:cBhvr additive="base">
                                        <p:cTn id="36" dur="500"/>
                                        <p:tgtEl>
                                          <p:spTgt spid="7173"/>
                                        </p:tgtEl>
                                        <p:attrNameLst>
                                          <p:attrName>ppt_y</p:attrName>
                                        </p:attrNameLst>
                                      </p:cBhvr>
                                      <p:tavLst>
                                        <p:tav tm="0">
                                          <p:val>
                                            <p:strVal val="ppt_y"/>
                                          </p:val>
                                        </p:tav>
                                        <p:tav tm="100000">
                                          <p:val>
                                            <p:strVal val="1+ppt_h/2"/>
                                          </p:val>
                                        </p:tav>
                                      </p:tavLst>
                                    </p:anim>
                                    <p:set>
                                      <p:cBhvr>
                                        <p:cTn id="37" dur="1" fill="hold">
                                          <p:stCondLst>
                                            <p:cond delay="499"/>
                                          </p:stCondLst>
                                        </p:cTn>
                                        <p:tgtEl>
                                          <p:spTgt spid="717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7175"/>
                                        </p:tgtEl>
                                        <p:attrNameLst>
                                          <p:attrName>style.visibility</p:attrName>
                                        </p:attrNameLst>
                                      </p:cBhvr>
                                      <p:to>
                                        <p:strVal val="visible"/>
                                      </p:to>
                                    </p:set>
                                    <p:animScale>
                                      <p:cBhvr>
                                        <p:cTn id="42" dur="1000" decel="50000" fill="hold">
                                          <p:stCondLst>
                                            <p:cond delay="0"/>
                                          </p:stCondLst>
                                        </p:cTn>
                                        <p:tgtEl>
                                          <p:spTgt spid="7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175"/>
                                        </p:tgtEl>
                                        <p:attrNameLst>
                                          <p:attrName>ppt_x</p:attrName>
                                          <p:attrName>ppt_y</p:attrName>
                                        </p:attrNameLst>
                                      </p:cBhvr>
                                    </p:animMotion>
                                    <p:animEffect transition="in" filter="fade">
                                      <p:cBhvr>
                                        <p:cTn id="44" dur="1000"/>
                                        <p:tgtEl>
                                          <p:spTgt spid="7175"/>
                                        </p:tgtEl>
                                      </p:cBhvr>
                                    </p:animEffect>
                                  </p:childTnLst>
                                </p:cTn>
                              </p:par>
                              <p:par>
                                <p:cTn id="45" presetID="24" presetClass="exit" presetSubtype="0" fill="hold" grpId="1" nodeType="withEffect">
                                  <p:stCondLst>
                                    <p:cond delay="0"/>
                                  </p:stCondLst>
                                  <p:childTnLst>
                                    <p:anim to="" calcmode="lin" valueType="num">
                                      <p:cBhvr>
                                        <p:cTn id="46" dur="1"/>
                                        <p:tgtEl>
                                          <p:spTgt spid="7174"/>
                                        </p:tgtEl>
                                        <p:attrNameLst>
                                          <p:attrName/>
                                        </p:attrNameLst>
                                      </p:cBhvr>
                                    </p:anim>
                                    <p:set>
                                      <p:cBhvr>
                                        <p:cTn id="47" dur="1" fill="hold">
                                          <p:stCondLst>
                                            <p:cond delay="0"/>
                                          </p:stCondLst>
                                        </p:cTn>
                                        <p:tgtEl>
                                          <p:spTgt spid="7174"/>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1" presetClass="entr" presetSubtype="0" fill="hold" nodeType="clickEffect">
                                  <p:stCondLst>
                                    <p:cond delay="0"/>
                                  </p:stCondLst>
                                  <p:childTnLst>
                                    <p:set>
                                      <p:cBhvr>
                                        <p:cTn id="51" dur="1" fill="hold">
                                          <p:stCondLst>
                                            <p:cond delay="0"/>
                                          </p:stCondLst>
                                        </p:cTn>
                                        <p:tgtEl>
                                          <p:spTgt spid="7176"/>
                                        </p:tgtEl>
                                        <p:attrNameLst>
                                          <p:attrName>style.visibility</p:attrName>
                                        </p:attrNameLst>
                                      </p:cBhvr>
                                      <p:to>
                                        <p:strVal val="visible"/>
                                      </p:to>
                                    </p:set>
                                    <p:animEffect transition="in" filter="fade">
                                      <p:cBhvr>
                                        <p:cTn id="52" dur="770" decel="100000"/>
                                        <p:tgtEl>
                                          <p:spTgt spid="7176"/>
                                        </p:tgtEl>
                                      </p:cBhvr>
                                    </p:animEffect>
                                    <p:animScale>
                                      <p:cBhvr>
                                        <p:cTn id="53" dur="770" decel="100000"/>
                                        <p:tgtEl>
                                          <p:spTgt spid="7176"/>
                                        </p:tgtEl>
                                      </p:cBhvr>
                                      <p:from x="10000" y="10000"/>
                                      <p:to x="200000" y="450000"/>
                                    </p:animScale>
                                    <p:animScale>
                                      <p:cBhvr>
                                        <p:cTn id="54" dur="1230" accel="100000" fill="hold">
                                          <p:stCondLst>
                                            <p:cond delay="770"/>
                                          </p:stCondLst>
                                        </p:cTn>
                                        <p:tgtEl>
                                          <p:spTgt spid="7176"/>
                                        </p:tgtEl>
                                      </p:cBhvr>
                                      <p:from x="200000" y="450000"/>
                                      <p:to x="100000" y="100000"/>
                                    </p:animScale>
                                    <p:set>
                                      <p:cBhvr>
                                        <p:cTn id="55" dur="770" fill="hold"/>
                                        <p:tgtEl>
                                          <p:spTgt spid="7176"/>
                                        </p:tgtEl>
                                        <p:attrNameLst>
                                          <p:attrName>ppt_x</p:attrName>
                                        </p:attrNameLst>
                                      </p:cBhvr>
                                      <p:to>
                                        <p:strVal val="(0.5)"/>
                                      </p:to>
                                    </p:set>
                                    <p:anim from="(0.5)" to="(#ppt_x)" calcmode="lin" valueType="num">
                                      <p:cBhvr>
                                        <p:cTn id="56" dur="1230" accel="100000" fill="hold">
                                          <p:stCondLst>
                                            <p:cond delay="770"/>
                                          </p:stCondLst>
                                        </p:cTn>
                                        <p:tgtEl>
                                          <p:spTgt spid="7176"/>
                                        </p:tgtEl>
                                        <p:attrNameLst>
                                          <p:attrName>ppt_x</p:attrName>
                                        </p:attrNameLst>
                                      </p:cBhvr>
                                    </p:anim>
                                    <p:set>
                                      <p:cBhvr>
                                        <p:cTn id="57" dur="770" fill="hold"/>
                                        <p:tgtEl>
                                          <p:spTgt spid="7176"/>
                                        </p:tgtEl>
                                        <p:attrNameLst>
                                          <p:attrName>ppt_y</p:attrName>
                                        </p:attrNameLst>
                                      </p:cBhvr>
                                      <p:to>
                                        <p:strVal val="(#ppt_y+0.4)"/>
                                      </p:to>
                                    </p:set>
                                    <p:anim from="(#ppt_y+0.4)" to="(#ppt_y)" calcmode="lin" valueType="num">
                                      <p:cBhvr>
                                        <p:cTn id="58" dur="1230" accel="100000" fill="hold">
                                          <p:stCondLst>
                                            <p:cond delay="770"/>
                                          </p:stCondLst>
                                        </p:cTn>
                                        <p:tgtEl>
                                          <p:spTgt spid="717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2" grpId="1"/>
      <p:bldP spid="7173" grpId="0"/>
      <p:bldP spid="7173" grpId="1"/>
      <p:bldP spid="7174" grpId="0"/>
      <p:bldP spid="7174" grpId="1"/>
      <p:bldP spid="71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Syllabus:</a:t>
            </a:r>
          </a:p>
        </p:txBody>
      </p:sp>
      <p:sp>
        <p:nvSpPr>
          <p:cNvPr id="3" name="Content Placeholder 2"/>
          <p:cNvSpPr>
            <a:spLocks noGrp="1"/>
          </p:cNvSpPr>
          <p:nvPr>
            <p:ph idx="1"/>
          </p:nvPr>
        </p:nvSpPr>
        <p:spPr/>
        <p:txBody>
          <a:bodyPr>
            <a:normAutofit/>
          </a:bodyPr>
          <a:lstStyle/>
          <a:p>
            <a:pPr marL="0" indent="0">
              <a:buNone/>
            </a:pPr>
            <a:r>
              <a:rPr lang="en-IN" b="1" dirty="0"/>
              <a:t>Module – 4</a:t>
            </a:r>
          </a:p>
          <a:p>
            <a:pPr algn="just"/>
            <a:r>
              <a:rPr lang="en-IN" b="1" dirty="0"/>
              <a:t>Spur Gears: </a:t>
            </a:r>
            <a:r>
              <a:rPr lang="en-IN" dirty="0"/>
              <a:t>Gear terminology, law of gearing, path of contact, arc of contact, contact ratio of spur gear. Interference in involute gears, methods of avoiding interference, back lash, condition for minimum number of teeth to avoid interference, expressions for arc of contact and path of contact</a:t>
            </a:r>
          </a:p>
          <a:p>
            <a:r>
              <a:rPr lang="en-IN" b="1" dirty="0"/>
              <a:t>Gear Trains: </a:t>
            </a:r>
            <a:r>
              <a:rPr lang="en-IN" dirty="0"/>
              <a:t>Simple gear trains, compound gear trains. Epicyclic gear trains: a Algebraic and tabular methods of finding velocity ratio of epicyclic gear trains, torque calculation in epicyclic gear trains.</a:t>
            </a:r>
          </a:p>
          <a:p>
            <a:r>
              <a:rPr lang="en-IN" b="1" dirty="0"/>
              <a:t>Duration: 10 Hours</a:t>
            </a:r>
            <a:endParaRPr lang="en-IN" dirty="0"/>
          </a:p>
        </p:txBody>
      </p:sp>
    </p:spTree>
    <p:extLst>
      <p:ext uri="{BB962C8B-B14F-4D97-AF65-F5344CB8AC3E}">
        <p14:creationId xmlns:p14="http://schemas.microsoft.com/office/powerpoint/2010/main" val="3216989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A2C7E5A-1822-4E86-980F-F14C0B7C43C7}" type="slidenum">
              <a:rPr lang="en-US" altLang="en-US">
                <a:solidFill>
                  <a:srgbClr val="898989"/>
                </a:solidFill>
              </a:rPr>
              <a:pPr/>
              <a:t>20</a:t>
            </a:fld>
            <a:endParaRPr lang="en-US" altLang="en-US">
              <a:solidFill>
                <a:srgbClr val="898989"/>
              </a:solidFill>
            </a:endParaRPr>
          </a:p>
        </p:txBody>
      </p:sp>
      <p:sp>
        <p:nvSpPr>
          <p:cNvPr id="8196" name="Rectangle 4"/>
          <p:cNvSpPr>
            <a:spLocks noChangeArrowheads="1"/>
          </p:cNvSpPr>
          <p:nvPr/>
        </p:nvSpPr>
        <p:spPr bwMode="auto">
          <a:xfrm>
            <a:off x="2133600" y="685800"/>
            <a:ext cx="763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Diametric Pitch </a:t>
            </a:r>
          </a:p>
          <a:p>
            <a:pPr eaLnBrk="1" hangingPunct="1"/>
            <a:r>
              <a:rPr lang="en-US" altLang="en-US" i="1">
                <a:latin typeface="Arial" panose="020B0604020202020204" pitchFamily="34" charset="0"/>
              </a:rPr>
              <a:t> </a:t>
            </a:r>
            <a:r>
              <a:rPr lang="en-US" altLang="en-US">
                <a:latin typeface="Arial" panose="020B0604020202020204" pitchFamily="34" charset="0"/>
              </a:rPr>
              <a:t>It is the number of teeth per unit length for Pitch circle diameter in inches </a:t>
            </a:r>
          </a:p>
        </p:txBody>
      </p:sp>
      <p:sp>
        <p:nvSpPr>
          <p:cNvPr id="3078" name="Rectangle 6"/>
          <p:cNvSpPr>
            <a:spLocks noChangeArrowheads="1"/>
          </p:cNvSpPr>
          <p:nvPr/>
        </p:nvSpPr>
        <p:spPr bwMode="auto">
          <a:xfrm>
            <a:off x="1828801" y="3244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graphicFrame>
        <p:nvGraphicFramePr>
          <p:cNvPr id="8197" name="Object 5"/>
          <p:cNvGraphicFramePr>
            <a:graphicFrameLocks noChangeAspect="1"/>
          </p:cNvGraphicFramePr>
          <p:nvPr/>
        </p:nvGraphicFramePr>
        <p:xfrm>
          <a:off x="4038600" y="1600201"/>
          <a:ext cx="3352800" cy="1425575"/>
        </p:xfrm>
        <a:graphic>
          <a:graphicData uri="http://schemas.openxmlformats.org/presentationml/2006/ole">
            <mc:AlternateContent xmlns:mc="http://schemas.openxmlformats.org/markup-compatibility/2006">
              <mc:Choice xmlns:v="urn:schemas-microsoft-com:vml" Requires="v">
                <p:oleObj spid="_x0000_s3124" name="Equation" r:id="rId3" imgW="495085" imgH="393529" progId="Equation.3">
                  <p:embed/>
                </p:oleObj>
              </mc:Choice>
              <mc:Fallback>
                <p:oleObj name="Equation" r:id="rId3" imgW="495085" imgH="393529" progId="Equation.3">
                  <p:embed/>
                  <p:pic>
                    <p:nvPicPr>
                      <p:cNvPr id="8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00201"/>
                        <a:ext cx="3352800" cy="142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9" name="Text Box 7"/>
          <p:cNvSpPr txBox="1">
            <a:spLocks noChangeArrowheads="1"/>
          </p:cNvSpPr>
          <p:nvPr/>
        </p:nvSpPr>
        <p:spPr bwMode="auto">
          <a:xfrm>
            <a:off x="2057400" y="3505201"/>
            <a:ext cx="784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Module (m):</a:t>
            </a:r>
          </a:p>
          <a:p>
            <a:pPr eaLnBrk="1" hangingPunct="1"/>
            <a:r>
              <a:rPr lang="en-US" altLang="en-US" i="1">
                <a:latin typeface="Arial" panose="020B0604020202020204" pitchFamily="34" charset="0"/>
              </a:rPr>
              <a:t> </a:t>
            </a:r>
            <a:r>
              <a:rPr lang="en-US" altLang="en-US">
                <a:latin typeface="Arial" panose="020B0604020202020204" pitchFamily="34" charset="0"/>
              </a:rPr>
              <a:t>it is the ratio of the pitch diameter  to the number Of teeth. The term is used in S.I. units in place of diametric pitch.</a:t>
            </a:r>
            <a:endParaRPr lang="en-US" altLang="en-US" i="1">
              <a:latin typeface="Arial" panose="020B0604020202020204" pitchFamily="34" charset="0"/>
            </a:endParaRPr>
          </a:p>
          <a:p>
            <a:pPr eaLnBrk="1" hangingPunct="1"/>
            <a:r>
              <a:rPr lang="en-US" altLang="en-US" i="1">
                <a:latin typeface="Arial" panose="020B0604020202020204" pitchFamily="34" charset="0"/>
              </a:rPr>
              <a:t>	</a:t>
            </a:r>
          </a:p>
        </p:txBody>
      </p:sp>
      <p:sp>
        <p:nvSpPr>
          <p:cNvPr id="3080" name="Rectangle 9"/>
          <p:cNvSpPr>
            <a:spLocks noChangeArrowheads="1"/>
          </p:cNvSpPr>
          <p:nvPr/>
        </p:nvSpPr>
        <p:spPr bwMode="auto">
          <a:xfrm>
            <a:off x="1524001"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graphicFrame>
        <p:nvGraphicFramePr>
          <p:cNvPr id="8200" name="Object 8"/>
          <p:cNvGraphicFramePr>
            <a:graphicFrameLocks noChangeAspect="1"/>
          </p:cNvGraphicFramePr>
          <p:nvPr/>
        </p:nvGraphicFramePr>
        <p:xfrm>
          <a:off x="5029200" y="4648201"/>
          <a:ext cx="1600200" cy="1395413"/>
        </p:xfrm>
        <a:graphic>
          <a:graphicData uri="http://schemas.openxmlformats.org/presentationml/2006/ole">
            <mc:AlternateContent xmlns:mc="http://schemas.openxmlformats.org/markup-compatibility/2006">
              <mc:Choice xmlns:v="urn:schemas-microsoft-com:vml" Requires="v">
                <p:oleObj spid="_x0000_s3125" name="Equation" r:id="rId5" imgW="444307" imgH="393529" progId="Equation.3">
                  <p:embed/>
                </p:oleObj>
              </mc:Choice>
              <mc:Fallback>
                <p:oleObj name="Equation" r:id="rId5" imgW="444307" imgH="393529" progId="Equation.3">
                  <p:embed/>
                  <p:pic>
                    <p:nvPicPr>
                      <p:cNvPr id="820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648201"/>
                        <a:ext cx="1600200"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9718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1"/>
                                          </p:val>
                                        </p:tav>
                                        <p:tav tm="100000">
                                          <p:val>
                                            <p:strVal val="#ppt_x"/>
                                          </p:val>
                                        </p:tav>
                                      </p:tavLst>
                                    </p:anim>
                                    <p:anim calcmode="lin" valueType="num">
                                      <p:cBhvr>
                                        <p:cTn id="9" dur="10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 calcmode="lin" valueType="num">
                                      <p:cBhvr>
                                        <p:cTn id="14" dur="1000" fill="hold"/>
                                        <p:tgtEl>
                                          <p:spTgt spid="819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8197"/>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8197"/>
                                        </p:tgtEl>
                                        <p:attrNameLst>
                                          <p:attrName>ppt_y</p:attrName>
                                        </p:attrNameLst>
                                      </p:cBhvr>
                                      <p:tavLst>
                                        <p:tav tm="0">
                                          <p:val>
                                            <p:strVal val="#ppt_y"/>
                                          </p:val>
                                        </p:tav>
                                        <p:tav tm="100000">
                                          <p:val>
                                            <p:strVal val="#ppt_y"/>
                                          </p:val>
                                        </p:tav>
                                      </p:tavLst>
                                    </p:anim>
                                    <p:animEffect transition="in" filter="fade">
                                      <p:cBhvr>
                                        <p:cTn id="17" dur="10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8199"/>
                                        </p:tgtEl>
                                        <p:attrNameLst>
                                          <p:attrName>style.visibility</p:attrName>
                                        </p:attrNameLst>
                                      </p:cBhvr>
                                      <p:to>
                                        <p:strVal val="visible"/>
                                      </p:to>
                                    </p:set>
                                    <p:anim calcmode="lin" valueType="num">
                                      <p:cBhvr>
                                        <p:cTn id="22" dur="500" fill="hold"/>
                                        <p:tgtEl>
                                          <p:spTgt spid="8199"/>
                                        </p:tgtEl>
                                        <p:attrNameLst>
                                          <p:attrName>ppt_w</p:attrName>
                                        </p:attrNameLst>
                                      </p:cBhvr>
                                      <p:tavLst>
                                        <p:tav tm="0">
                                          <p:val>
                                            <p:fltVal val="0"/>
                                          </p:val>
                                        </p:tav>
                                        <p:tav tm="100000">
                                          <p:val>
                                            <p:strVal val="#ppt_w"/>
                                          </p:val>
                                        </p:tav>
                                      </p:tavLst>
                                    </p:anim>
                                    <p:anim calcmode="lin" valueType="num">
                                      <p:cBhvr>
                                        <p:cTn id="23" dur="500" fill="hold"/>
                                        <p:tgtEl>
                                          <p:spTgt spid="8199"/>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8200"/>
                                        </p:tgtEl>
                                        <p:attrNameLst>
                                          <p:attrName>style.visibility</p:attrName>
                                        </p:attrNameLst>
                                      </p:cBhvr>
                                      <p:to>
                                        <p:strVal val="visible"/>
                                      </p:to>
                                    </p:set>
                                    <p:anim calcmode="lin" valueType="num">
                                      <p:cBhvr>
                                        <p:cTn id="28" dur="500" fill="hold"/>
                                        <p:tgtEl>
                                          <p:spTgt spid="8200"/>
                                        </p:tgtEl>
                                        <p:attrNameLst>
                                          <p:attrName>ppt_w</p:attrName>
                                        </p:attrNameLst>
                                      </p:cBhvr>
                                      <p:tavLst>
                                        <p:tav tm="0">
                                          <p:val>
                                            <p:fltVal val="0"/>
                                          </p:val>
                                        </p:tav>
                                        <p:tav tm="100000">
                                          <p:val>
                                            <p:strVal val="#ppt_w"/>
                                          </p:val>
                                        </p:tav>
                                      </p:tavLst>
                                    </p:anim>
                                    <p:anim calcmode="lin" valueType="num">
                                      <p:cBhvr>
                                        <p:cTn id="29" dur="500" fill="hold"/>
                                        <p:tgtEl>
                                          <p:spTgt spid="82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06CE49-FE29-4BDD-A707-CB01D6AAACFB}" type="slidenum">
              <a:rPr lang="en-US" altLang="en-US">
                <a:solidFill>
                  <a:srgbClr val="898989"/>
                </a:solidFill>
              </a:rPr>
              <a:pPr/>
              <a:t>21</a:t>
            </a:fld>
            <a:endParaRPr lang="en-US" altLang="en-US">
              <a:solidFill>
                <a:srgbClr val="898989"/>
              </a:solidFill>
            </a:endParaRPr>
          </a:p>
        </p:txBody>
      </p:sp>
      <p:sp>
        <p:nvSpPr>
          <p:cNvPr id="9220" name="Text Box 4"/>
          <p:cNvSpPr txBox="1">
            <a:spLocks noChangeArrowheads="1"/>
          </p:cNvSpPr>
          <p:nvPr/>
        </p:nvSpPr>
        <p:spPr bwMode="auto">
          <a:xfrm>
            <a:off x="2286001" y="228601"/>
            <a:ext cx="67214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Gear Ratio (G):</a:t>
            </a:r>
          </a:p>
          <a:p>
            <a:pPr eaLnBrk="1" hangingPunct="1"/>
            <a:r>
              <a:rPr lang="en-US" altLang="en-US" i="1">
                <a:latin typeface="Arial" panose="020B0604020202020204" pitchFamily="34" charset="0"/>
              </a:rPr>
              <a:t> </a:t>
            </a:r>
            <a:r>
              <a:rPr lang="en-US" altLang="en-US">
                <a:latin typeface="Arial" panose="020B0604020202020204" pitchFamily="34" charset="0"/>
              </a:rPr>
              <a:t>It is the ratio of the number of teeth on the gear to that on the pinion.</a:t>
            </a:r>
          </a:p>
          <a:p>
            <a:pPr eaLnBrk="1" hangingPunct="1"/>
            <a:r>
              <a:rPr lang="en-US" altLang="en-US">
                <a:latin typeface="Arial" panose="020B0604020202020204" pitchFamily="34" charset="0"/>
              </a:rPr>
              <a:t>Also,</a:t>
            </a:r>
            <a:endParaRPr lang="en-US" altLang="en-US" i="1">
              <a:latin typeface="Arial" panose="020B0604020202020204" pitchFamily="34" charset="0"/>
            </a:endParaRPr>
          </a:p>
          <a:p>
            <a:pPr eaLnBrk="1" hangingPunct="1"/>
            <a:r>
              <a:rPr lang="en-US" altLang="en-US" i="1">
                <a:latin typeface="Arial" panose="020B0604020202020204" pitchFamily="34" charset="0"/>
              </a:rPr>
              <a:t>	</a:t>
            </a:r>
          </a:p>
          <a:p>
            <a:pPr eaLnBrk="1" hangingPunct="1"/>
            <a:r>
              <a:rPr lang="en-US" altLang="en-US" i="1">
                <a:latin typeface="Arial" panose="020B0604020202020204" pitchFamily="34" charset="0"/>
              </a:rPr>
              <a:t>	</a:t>
            </a:r>
          </a:p>
          <a:p>
            <a:pPr eaLnBrk="1" hangingPunct="1"/>
            <a:r>
              <a:rPr lang="en-US" altLang="en-US" i="1">
                <a:latin typeface="Arial" panose="020B0604020202020204" pitchFamily="34" charset="0"/>
              </a:rPr>
              <a:t>	T </a:t>
            </a:r>
            <a:r>
              <a:rPr lang="en-US" altLang="en-US">
                <a:latin typeface="Arial" panose="020B0604020202020204" pitchFamily="34" charset="0"/>
              </a:rPr>
              <a:t>= number of teeth on the gear,</a:t>
            </a:r>
            <a:endParaRPr lang="en-US" altLang="en-US" i="1">
              <a:latin typeface="Arial" panose="020B0604020202020204" pitchFamily="34" charset="0"/>
            </a:endParaRPr>
          </a:p>
          <a:p>
            <a:pPr eaLnBrk="1" hangingPunct="1"/>
            <a:r>
              <a:rPr lang="en-US" altLang="en-US" i="1">
                <a:latin typeface="Arial" panose="020B0604020202020204" pitchFamily="34" charset="0"/>
              </a:rPr>
              <a:t>	t </a:t>
            </a:r>
            <a:r>
              <a:rPr lang="en-US" altLang="en-US">
                <a:latin typeface="Arial" panose="020B0604020202020204" pitchFamily="34" charset="0"/>
              </a:rPr>
              <a:t>= number of teeth on the pinion.</a:t>
            </a:r>
          </a:p>
        </p:txBody>
      </p:sp>
      <p:sp>
        <p:nvSpPr>
          <p:cNvPr id="4102" name="Rectangle 6"/>
          <p:cNvSpPr>
            <a:spLocks noChangeArrowheads="1"/>
          </p:cNvSpPr>
          <p:nvPr/>
        </p:nvSpPr>
        <p:spPr bwMode="auto">
          <a:xfrm>
            <a:off x="1524001" y="30490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graphicFrame>
        <p:nvGraphicFramePr>
          <p:cNvPr id="9221" name="Object 5"/>
          <p:cNvGraphicFramePr>
            <a:graphicFrameLocks noChangeAspect="1"/>
          </p:cNvGraphicFramePr>
          <p:nvPr/>
        </p:nvGraphicFramePr>
        <p:xfrm>
          <a:off x="4953000" y="990600"/>
          <a:ext cx="1143000" cy="996950"/>
        </p:xfrm>
        <a:graphic>
          <a:graphicData uri="http://schemas.openxmlformats.org/presentationml/2006/ole">
            <mc:AlternateContent xmlns:mc="http://schemas.openxmlformats.org/markup-compatibility/2006">
              <mc:Choice xmlns:v="urn:schemas-microsoft-com:vml" Requires="v">
                <p:oleObj spid="_x0000_s4148" name="Equation" r:id="rId3" imgW="444307" imgH="393529" progId="Equation.3">
                  <p:embed/>
                </p:oleObj>
              </mc:Choice>
              <mc:Fallback>
                <p:oleObj name="Equation" r:id="rId3" imgW="444307" imgH="393529" progId="Equation.3">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990600"/>
                        <a:ext cx="1143000"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Text Box 7"/>
          <p:cNvSpPr txBox="1">
            <a:spLocks noChangeArrowheads="1"/>
          </p:cNvSpPr>
          <p:nvPr/>
        </p:nvSpPr>
        <p:spPr bwMode="auto">
          <a:xfrm>
            <a:off x="1905000" y="2921001"/>
            <a:ext cx="90678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Velocity Ratio (VR):</a:t>
            </a:r>
          </a:p>
          <a:p>
            <a:pPr eaLnBrk="1" hangingPunct="1"/>
            <a:r>
              <a:rPr lang="en-US" altLang="en-US" i="1">
                <a:latin typeface="Arial" panose="020B0604020202020204" pitchFamily="34" charset="0"/>
              </a:rPr>
              <a:t> </a:t>
            </a:r>
            <a:r>
              <a:rPr lang="en-US" altLang="en-US">
                <a:latin typeface="Arial" panose="020B0604020202020204" pitchFamily="34" charset="0"/>
              </a:rPr>
              <a:t>The velocity ratio is defined as the ratio </a:t>
            </a:r>
            <a:r>
              <a:rPr lang="en-US" altLang="en-US" i="1">
                <a:latin typeface="Arial" panose="020B0604020202020204" pitchFamily="34" charset="0"/>
              </a:rPr>
              <a:t>of </a:t>
            </a:r>
            <a:r>
              <a:rPr lang="en-US" altLang="en-US">
                <a:latin typeface="Arial" panose="020B0604020202020204" pitchFamily="34" charset="0"/>
              </a:rPr>
              <a:t>Angular velocity of the follower to the angular velocity </a:t>
            </a:r>
            <a:r>
              <a:rPr lang="en-US" altLang="en-US" i="1">
                <a:latin typeface="Arial" panose="020B0604020202020204" pitchFamily="34" charset="0"/>
              </a:rPr>
              <a:t>of </a:t>
            </a:r>
            <a:r>
              <a:rPr lang="en-US" altLang="en-US">
                <a:latin typeface="Arial" panose="020B0604020202020204" pitchFamily="34" charset="0"/>
              </a:rPr>
              <a:t>the driving Gear.</a:t>
            </a:r>
          </a:p>
          <a:p>
            <a:pPr eaLnBrk="1" hangingPunct="1"/>
            <a:r>
              <a:rPr lang="en-US" altLang="en-US">
                <a:latin typeface="Arial" panose="020B0604020202020204" pitchFamily="34" charset="0"/>
              </a:rPr>
              <a:t>Let</a:t>
            </a:r>
          </a:p>
          <a:p>
            <a:pPr eaLnBrk="1" hangingPunct="1"/>
            <a:r>
              <a:rPr lang="en-US" altLang="en-US">
                <a:latin typeface="Arial" panose="020B0604020202020204" pitchFamily="34" charset="0"/>
              </a:rPr>
              <a:t>Where</a:t>
            </a:r>
            <a:endParaRPr lang="en-US" altLang="en-US" i="1">
              <a:latin typeface="Arial" panose="020B0604020202020204" pitchFamily="34" charset="0"/>
            </a:endParaRPr>
          </a:p>
          <a:p>
            <a:pPr eaLnBrk="1" hangingPunct="1"/>
            <a:r>
              <a:rPr lang="en-US" altLang="en-US" i="1">
                <a:latin typeface="Arial" panose="020B0604020202020204" pitchFamily="34" charset="0"/>
              </a:rPr>
              <a:t>d </a:t>
            </a:r>
            <a:r>
              <a:rPr lang="en-US" altLang="en-US">
                <a:latin typeface="Arial" panose="020B0604020202020204" pitchFamily="34" charset="0"/>
              </a:rPr>
              <a:t>= pitch diameter</a:t>
            </a:r>
            <a:endParaRPr lang="en-US" altLang="en-US" i="1">
              <a:latin typeface="Arial" panose="020B0604020202020204" pitchFamily="34" charset="0"/>
            </a:endParaRPr>
          </a:p>
          <a:p>
            <a:pPr eaLnBrk="1" hangingPunct="1"/>
            <a:r>
              <a:rPr lang="en-US" altLang="en-US" i="1">
                <a:latin typeface="Arial" panose="020B0604020202020204" pitchFamily="34" charset="0"/>
              </a:rPr>
              <a:t>T </a:t>
            </a:r>
            <a:r>
              <a:rPr lang="en-US" altLang="en-US">
                <a:latin typeface="Arial" panose="020B0604020202020204" pitchFamily="34" charset="0"/>
              </a:rPr>
              <a:t>= number of teeth</a:t>
            </a:r>
            <a:endParaRPr lang="en-US" altLang="en-US" i="1">
              <a:latin typeface="Arial" panose="020B0604020202020204" pitchFamily="34" charset="0"/>
            </a:endParaRPr>
          </a:p>
          <a:p>
            <a:pPr eaLnBrk="1" hangingPunct="1"/>
            <a:r>
              <a:rPr lang="en-US" altLang="en-US" i="1">
                <a:latin typeface="Arial" panose="020B0604020202020204" pitchFamily="34" charset="0"/>
              </a:rPr>
              <a:t>W </a:t>
            </a:r>
            <a:r>
              <a:rPr lang="en-US" altLang="en-US">
                <a:latin typeface="Arial" panose="020B0604020202020204" pitchFamily="34" charset="0"/>
              </a:rPr>
              <a:t>= angular velocity (rad/s)</a:t>
            </a:r>
            <a:endParaRPr lang="en-US" altLang="en-US" i="1">
              <a:latin typeface="Arial" panose="020B0604020202020204" pitchFamily="34" charset="0"/>
            </a:endParaRPr>
          </a:p>
          <a:p>
            <a:pPr eaLnBrk="1" hangingPunct="1"/>
            <a:r>
              <a:rPr lang="en-US" altLang="en-US" i="1">
                <a:latin typeface="Arial" panose="020B0604020202020204" pitchFamily="34" charset="0"/>
              </a:rPr>
              <a:t>	N </a:t>
            </a:r>
            <a:r>
              <a:rPr lang="en-US" altLang="en-US">
                <a:latin typeface="Arial" panose="020B0604020202020204" pitchFamily="34" charset="0"/>
              </a:rPr>
              <a:t>= angular velocity (rpm)</a:t>
            </a:r>
          </a:p>
          <a:p>
            <a:pPr eaLnBrk="1" hangingPunct="1"/>
            <a:r>
              <a:rPr lang="en-US" altLang="en-US">
                <a:latin typeface="Arial" panose="020B0604020202020204" pitchFamily="34" charset="0"/>
              </a:rPr>
              <a:t>Subscript 1 = driver, 2 = follower</a:t>
            </a:r>
          </a:p>
          <a:p>
            <a:pPr eaLnBrk="1" hangingPunct="1"/>
            <a:r>
              <a:rPr lang="en-US" altLang="en-US">
                <a:latin typeface="Arial" panose="020B0604020202020204" pitchFamily="34" charset="0"/>
              </a:rPr>
              <a:t>	VR = </a:t>
            </a:r>
            <a:r>
              <a:rPr lang="en-US" altLang="en-US" u="sng">
                <a:latin typeface="Arial" panose="020B0604020202020204" pitchFamily="34" charset="0"/>
              </a:rPr>
              <a:t>angular velocity of follower</a:t>
            </a:r>
            <a:endParaRPr lang="en-US" altLang="en-US">
              <a:latin typeface="Arial" panose="020B0604020202020204" pitchFamily="34" charset="0"/>
            </a:endParaRPr>
          </a:p>
          <a:p>
            <a:pPr eaLnBrk="1" hangingPunct="1"/>
            <a:r>
              <a:rPr lang="en-US" altLang="en-US">
                <a:latin typeface="Arial" panose="020B0604020202020204" pitchFamily="34" charset="0"/>
              </a:rPr>
              <a:t>	          Angular velocity of driver</a:t>
            </a:r>
          </a:p>
          <a:p>
            <a:pPr eaLnBrk="1" hangingPunct="1"/>
            <a:r>
              <a:rPr lang="en-US" altLang="en-US">
                <a:latin typeface="Arial" panose="020B0604020202020204" pitchFamily="34" charset="0"/>
              </a:rPr>
              <a:t>	</a:t>
            </a:r>
          </a:p>
        </p:txBody>
      </p:sp>
      <p:sp>
        <p:nvSpPr>
          <p:cNvPr id="4104" name="Rectangle 9"/>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graphicFrame>
        <p:nvGraphicFramePr>
          <p:cNvPr id="9224" name="Object 8"/>
          <p:cNvGraphicFramePr>
            <a:graphicFrameLocks noChangeAspect="1"/>
          </p:cNvGraphicFramePr>
          <p:nvPr>
            <p:extLst>
              <p:ext uri="{D42A27DB-BD31-4B8C-83A1-F6EECF244321}">
                <p14:modId xmlns:p14="http://schemas.microsoft.com/office/powerpoint/2010/main" val="2391212504"/>
              </p:ext>
            </p:extLst>
          </p:nvPr>
        </p:nvGraphicFramePr>
        <p:xfrm>
          <a:off x="6824663" y="4224338"/>
          <a:ext cx="1743075" cy="1247775"/>
        </p:xfrm>
        <a:graphic>
          <a:graphicData uri="http://schemas.openxmlformats.org/presentationml/2006/ole">
            <mc:AlternateContent xmlns:mc="http://schemas.openxmlformats.org/markup-compatibility/2006">
              <mc:Choice xmlns:v="urn:schemas-microsoft-com:vml" Requires="v">
                <p:oleObj spid="_x0000_s4149" name="Equation" r:id="rId5" imgW="596880" imgH="431640" progId="Equation.3">
                  <p:embed/>
                </p:oleObj>
              </mc:Choice>
              <mc:Fallback>
                <p:oleObj name="Equation" r:id="rId5" imgW="596880" imgH="431640" progId="Equation.3">
                  <p:embed/>
                  <p:pic>
                    <p:nvPicPr>
                      <p:cNvPr id="9224" name="Object 8"/>
                      <p:cNvPicPr>
                        <a:picLocks noChangeAspect="1" noChangeArrowheads="1"/>
                      </p:cNvPicPr>
                      <p:nvPr/>
                    </p:nvPicPr>
                    <p:blipFill>
                      <a:blip r:embed="rId6"/>
                      <a:srcRect/>
                      <a:stretch>
                        <a:fillRect/>
                      </a:stretch>
                    </p:blipFill>
                    <p:spPr bwMode="auto">
                      <a:xfrm>
                        <a:off x="6824663" y="4224338"/>
                        <a:ext cx="1743075" cy="1247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572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p:cTn id="13" dur="500" fill="hold"/>
                                        <p:tgtEl>
                                          <p:spTgt spid="9221"/>
                                        </p:tgtEl>
                                        <p:attrNameLst>
                                          <p:attrName>ppt_w</p:attrName>
                                        </p:attrNameLst>
                                      </p:cBhvr>
                                      <p:tavLst>
                                        <p:tav tm="0">
                                          <p:val>
                                            <p:fltVal val="0"/>
                                          </p:val>
                                        </p:tav>
                                        <p:tav tm="100000">
                                          <p:val>
                                            <p:strVal val="#ppt_w"/>
                                          </p:val>
                                        </p:tav>
                                      </p:tavLst>
                                    </p:anim>
                                    <p:anim calcmode="lin" valueType="num">
                                      <p:cBhvr>
                                        <p:cTn id="14" dur="500" fill="hold"/>
                                        <p:tgtEl>
                                          <p:spTgt spid="9221"/>
                                        </p:tgtEl>
                                        <p:attrNameLst>
                                          <p:attrName>ppt_h</p:attrName>
                                        </p:attrNameLst>
                                      </p:cBhvr>
                                      <p:tavLst>
                                        <p:tav tm="0">
                                          <p:val>
                                            <p:fltVal val="0"/>
                                          </p:val>
                                        </p:tav>
                                        <p:tav tm="100000">
                                          <p:val>
                                            <p:strVal val="#ppt_h"/>
                                          </p:val>
                                        </p:tav>
                                      </p:tavLst>
                                    </p:anim>
                                    <p:anim calcmode="lin" valueType="num">
                                      <p:cBhvr>
                                        <p:cTn id="15" dur="500" fill="hold"/>
                                        <p:tgtEl>
                                          <p:spTgt spid="9221"/>
                                        </p:tgtEl>
                                        <p:attrNameLst>
                                          <p:attrName>style.rotation</p:attrName>
                                        </p:attrNameLst>
                                      </p:cBhvr>
                                      <p:tavLst>
                                        <p:tav tm="0">
                                          <p:val>
                                            <p:fltVal val="360"/>
                                          </p:val>
                                        </p:tav>
                                        <p:tav tm="100000">
                                          <p:val>
                                            <p:fltVal val="0"/>
                                          </p:val>
                                        </p:tav>
                                      </p:tavLst>
                                    </p:anim>
                                    <p:animEffect transition="in" filter="fade">
                                      <p:cBhvr>
                                        <p:cTn id="16" dur="500"/>
                                        <p:tgtEl>
                                          <p:spTgt spid="92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9223"/>
                                        </p:tgtEl>
                                        <p:attrNameLst>
                                          <p:attrName>style.visibility</p:attrName>
                                        </p:attrNameLst>
                                      </p:cBhvr>
                                      <p:to>
                                        <p:strVal val="visible"/>
                                      </p:to>
                                    </p:set>
                                    <p:animScale>
                                      <p:cBhvr>
                                        <p:cTn id="21" dur="1000" decel="50000" fill="hold">
                                          <p:stCondLst>
                                            <p:cond delay="0"/>
                                          </p:stCondLst>
                                        </p:cTn>
                                        <p:tgtEl>
                                          <p:spTgt spid="92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223"/>
                                        </p:tgtEl>
                                        <p:attrNameLst>
                                          <p:attrName>ppt_x</p:attrName>
                                          <p:attrName>ppt_y</p:attrName>
                                        </p:attrNameLst>
                                      </p:cBhvr>
                                    </p:animMotion>
                                    <p:animEffect transition="in" filter="fade">
                                      <p:cBhvr>
                                        <p:cTn id="23" dur="1000"/>
                                        <p:tgtEl>
                                          <p:spTgt spid="92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9224"/>
                                        </p:tgtEl>
                                        <p:attrNameLst>
                                          <p:attrName>style.visibility</p:attrName>
                                        </p:attrNameLst>
                                      </p:cBhvr>
                                      <p:to>
                                        <p:strVal val="visible"/>
                                      </p:to>
                                    </p:set>
                                    <p:animEffect transition="in" filter="circle(in)">
                                      <p:cBhvr>
                                        <p:cTn id="28"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9"/>
          <p:cNvPicPr>
            <a:picLocks noGrp="1" noChangeAspect="1" noChangeArrowheads="1"/>
          </p:cNvPicPr>
          <p:nvPr>
            <p:ph/>
          </p:nvPr>
        </p:nvPicPr>
        <p:blipFill>
          <a:blip r:embed="rId2">
            <a:extLst>
              <a:ext uri="{28A0092B-C50C-407E-A947-70E740481C1C}">
                <a14:useLocalDpi xmlns:a14="http://schemas.microsoft.com/office/drawing/2010/main" val="0"/>
              </a:ext>
            </a:extLst>
          </a:blip>
          <a:srcRect r="2144"/>
          <a:stretch>
            <a:fillRect/>
          </a:stretch>
        </p:blipFill>
        <p:spPr>
          <a:xfrm>
            <a:off x="1524001" y="2133600"/>
            <a:ext cx="5180013" cy="3621088"/>
          </a:xfrm>
          <a:noFill/>
        </p:spPr>
      </p:pic>
      <p:sp>
        <p:nvSpPr>
          <p:cNvPr id="12"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FC4EEAC-FEA6-4564-A431-655D78C781C4}" type="slidenum">
              <a:rPr lang="en-US" altLang="en-US">
                <a:solidFill>
                  <a:srgbClr val="898989"/>
                </a:solidFill>
              </a:rPr>
              <a:pPr/>
              <a:t>22</a:t>
            </a:fld>
            <a:endParaRPr lang="en-US" altLang="en-US">
              <a:solidFill>
                <a:srgbClr val="898989"/>
              </a:solidFill>
            </a:endParaRPr>
          </a:p>
        </p:txBody>
      </p:sp>
      <p:sp>
        <p:nvSpPr>
          <p:cNvPr id="10244" name="Rectangle 4"/>
          <p:cNvSpPr>
            <a:spLocks noChangeArrowheads="1"/>
          </p:cNvSpPr>
          <p:nvPr/>
        </p:nvSpPr>
        <p:spPr bwMode="auto">
          <a:xfrm>
            <a:off x="2286000" y="457200"/>
            <a:ext cx="5022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794125" algn="r"/>
              </a:tabLst>
              <a:defRPr>
                <a:solidFill>
                  <a:schemeClr val="tx1"/>
                </a:solidFill>
                <a:latin typeface="Tahoma" panose="020B0604030504040204" pitchFamily="34" charset="0"/>
              </a:defRPr>
            </a:lvl1pPr>
            <a:lvl2pPr marL="742950" indent="-285750">
              <a:tabLst>
                <a:tab pos="3794125" algn="r"/>
              </a:tabLst>
              <a:defRPr>
                <a:solidFill>
                  <a:schemeClr val="tx1"/>
                </a:solidFill>
                <a:latin typeface="Tahoma" panose="020B0604030504040204" pitchFamily="34" charset="0"/>
              </a:defRPr>
            </a:lvl2pPr>
            <a:lvl3pPr marL="1143000" indent="-228600">
              <a:tabLst>
                <a:tab pos="3794125" algn="r"/>
              </a:tabLst>
              <a:defRPr>
                <a:solidFill>
                  <a:schemeClr val="tx1"/>
                </a:solidFill>
                <a:latin typeface="Tahoma" panose="020B0604030504040204" pitchFamily="34" charset="0"/>
              </a:defRPr>
            </a:lvl3pPr>
            <a:lvl4pPr marL="1600200" indent="-228600">
              <a:tabLst>
                <a:tab pos="3794125" algn="r"/>
              </a:tabLst>
              <a:defRPr>
                <a:solidFill>
                  <a:schemeClr val="tx1"/>
                </a:solidFill>
                <a:latin typeface="Tahoma" panose="020B0604030504040204" pitchFamily="34" charset="0"/>
              </a:defRPr>
            </a:lvl4pPr>
            <a:lvl5pPr marL="2057400" indent="-228600">
              <a:tabLst>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3794125" algn="r"/>
              </a:tabLst>
              <a:defRPr>
                <a:solidFill>
                  <a:schemeClr val="tx1"/>
                </a:solidFill>
                <a:latin typeface="Tahoma" panose="020B0604030504040204" pitchFamily="34" charset="0"/>
              </a:defRPr>
            </a:lvl9pPr>
          </a:lstStyle>
          <a:p>
            <a:pPr algn="just" eaLnBrk="1" hangingPunct="1"/>
            <a:r>
              <a:rPr lang="en-US" altLang="en-US" b="1" u="sng">
                <a:latin typeface="Arial" panose="020B0604020202020204" pitchFamily="34" charset="0"/>
              </a:rPr>
              <a:t>Addendum Circle</a:t>
            </a:r>
            <a:r>
              <a:rPr lang="en-US" altLang="en-US" i="1">
                <a:latin typeface="Arial" panose="020B0604020202020204" pitchFamily="34" charset="0"/>
              </a:rPr>
              <a:t> </a:t>
            </a:r>
          </a:p>
          <a:p>
            <a:pPr algn="just" eaLnBrk="1" hangingPunct="1"/>
            <a:r>
              <a:rPr lang="en-US" altLang="en-US">
                <a:latin typeface="Arial" panose="020B0604020202020204" pitchFamily="34" charset="0"/>
              </a:rPr>
              <a:t>It is a circle passing through the tips </a:t>
            </a:r>
            <a:r>
              <a:rPr lang="en-US" altLang="en-US" i="1">
                <a:latin typeface="Arial" panose="020B0604020202020204" pitchFamily="34" charset="0"/>
              </a:rPr>
              <a:t>of the teeth</a:t>
            </a:r>
            <a:endParaRPr lang="en-US" altLang="en-US">
              <a:latin typeface="Arial" panose="020B0604020202020204" pitchFamily="34" charset="0"/>
            </a:endParaRPr>
          </a:p>
          <a:p>
            <a:pPr algn="just"/>
            <a:r>
              <a:rPr lang="en-US" altLang="en-US">
                <a:latin typeface="Arial" panose="020B0604020202020204" pitchFamily="34" charset="0"/>
              </a:rPr>
              <a:t>      </a:t>
            </a:r>
          </a:p>
        </p:txBody>
      </p:sp>
      <p:sp>
        <p:nvSpPr>
          <p:cNvPr id="10245" name="Rectangle 5"/>
          <p:cNvSpPr>
            <a:spLocks noChangeArrowheads="1"/>
          </p:cNvSpPr>
          <p:nvPr/>
        </p:nvSpPr>
        <p:spPr bwMode="auto">
          <a:xfrm>
            <a:off x="3352800" y="304800"/>
            <a:ext cx="5657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98450" algn="l"/>
                <a:tab pos="3794125" algn="r"/>
              </a:tabLst>
              <a:defRPr>
                <a:solidFill>
                  <a:schemeClr val="tx1"/>
                </a:solidFill>
                <a:latin typeface="Tahoma" panose="020B0604030504040204" pitchFamily="34" charset="0"/>
              </a:defRPr>
            </a:lvl1pPr>
            <a:lvl2pPr marL="742950" indent="-285750">
              <a:tabLst>
                <a:tab pos="298450" algn="l"/>
                <a:tab pos="3794125" algn="r"/>
              </a:tabLst>
              <a:defRPr>
                <a:solidFill>
                  <a:schemeClr val="tx1"/>
                </a:solidFill>
                <a:latin typeface="Tahoma" panose="020B0604030504040204" pitchFamily="34" charset="0"/>
              </a:defRPr>
            </a:lvl2pPr>
            <a:lvl3pPr marL="1143000" indent="-228600">
              <a:tabLst>
                <a:tab pos="298450" algn="l"/>
                <a:tab pos="3794125" algn="r"/>
              </a:tabLst>
              <a:defRPr>
                <a:solidFill>
                  <a:schemeClr val="tx1"/>
                </a:solidFill>
                <a:latin typeface="Tahoma" panose="020B0604030504040204" pitchFamily="34" charset="0"/>
              </a:defRPr>
            </a:lvl3pPr>
            <a:lvl4pPr marL="1600200" indent="-228600">
              <a:tabLst>
                <a:tab pos="298450" algn="l"/>
                <a:tab pos="3794125" algn="r"/>
              </a:tabLst>
              <a:defRPr>
                <a:solidFill>
                  <a:schemeClr val="tx1"/>
                </a:solidFill>
                <a:latin typeface="Tahoma" panose="020B0604030504040204" pitchFamily="34" charset="0"/>
              </a:defRPr>
            </a:lvl4pPr>
            <a:lvl5pPr marL="2057400" indent="-228600">
              <a:tabLst>
                <a:tab pos="298450"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Addendum</a:t>
            </a:r>
          </a:p>
          <a:p>
            <a:pPr eaLnBrk="1" hangingPunct="1"/>
            <a:r>
              <a:rPr lang="en-US" altLang="en-US" i="1">
                <a:latin typeface="Arial" panose="020B0604020202020204" pitchFamily="34" charset="0"/>
              </a:rPr>
              <a:t> </a:t>
            </a:r>
            <a:r>
              <a:rPr lang="en-US" altLang="en-US" b="1">
                <a:latin typeface="Arial" panose="020B0604020202020204" pitchFamily="34" charset="0"/>
              </a:rPr>
              <a:t>It </a:t>
            </a:r>
            <a:r>
              <a:rPr lang="en-US" altLang="en-US">
                <a:latin typeface="Arial" panose="020B0604020202020204" pitchFamily="34" charset="0"/>
              </a:rPr>
              <a:t>is the radial height of a tooth above the pitch circle. </a:t>
            </a:r>
          </a:p>
          <a:p>
            <a:pPr eaLnBrk="1" hangingPunct="1"/>
            <a:r>
              <a:rPr lang="en-US" altLang="en-US">
                <a:latin typeface="Arial" panose="020B0604020202020204" pitchFamily="34" charset="0"/>
              </a:rPr>
              <a:t>Its standard value is one module.</a:t>
            </a:r>
          </a:p>
        </p:txBody>
      </p:sp>
      <p:sp>
        <p:nvSpPr>
          <p:cNvPr id="10246" name="Rectangle 6"/>
          <p:cNvSpPr>
            <a:spLocks noChangeArrowheads="1"/>
          </p:cNvSpPr>
          <p:nvPr/>
        </p:nvSpPr>
        <p:spPr bwMode="auto">
          <a:xfrm>
            <a:off x="3429000" y="228600"/>
            <a:ext cx="538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98450" algn="l"/>
                <a:tab pos="3794125" algn="r"/>
              </a:tabLst>
              <a:defRPr>
                <a:solidFill>
                  <a:schemeClr val="tx1"/>
                </a:solidFill>
                <a:latin typeface="Tahoma" panose="020B0604030504040204" pitchFamily="34" charset="0"/>
              </a:defRPr>
            </a:lvl1pPr>
            <a:lvl2pPr marL="742950" indent="-285750">
              <a:tabLst>
                <a:tab pos="298450" algn="l"/>
                <a:tab pos="3794125" algn="r"/>
              </a:tabLst>
              <a:defRPr>
                <a:solidFill>
                  <a:schemeClr val="tx1"/>
                </a:solidFill>
                <a:latin typeface="Tahoma" panose="020B0604030504040204" pitchFamily="34" charset="0"/>
              </a:defRPr>
            </a:lvl2pPr>
            <a:lvl3pPr marL="1143000" indent="-228600">
              <a:tabLst>
                <a:tab pos="298450" algn="l"/>
                <a:tab pos="3794125" algn="r"/>
              </a:tabLst>
              <a:defRPr>
                <a:solidFill>
                  <a:schemeClr val="tx1"/>
                </a:solidFill>
                <a:latin typeface="Tahoma" panose="020B0604030504040204" pitchFamily="34" charset="0"/>
              </a:defRPr>
            </a:lvl3pPr>
            <a:lvl4pPr marL="1600200" indent="-228600">
              <a:tabLst>
                <a:tab pos="298450" algn="l"/>
                <a:tab pos="3794125" algn="r"/>
              </a:tabLst>
              <a:defRPr>
                <a:solidFill>
                  <a:schemeClr val="tx1"/>
                </a:solidFill>
                <a:latin typeface="Tahoma" panose="020B0604030504040204" pitchFamily="34" charset="0"/>
              </a:defRPr>
            </a:lvl4pPr>
            <a:lvl5pPr marL="2057400" indent="-228600">
              <a:tabLst>
                <a:tab pos="298450"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Dedendum or Root Circle</a:t>
            </a:r>
            <a:r>
              <a:rPr lang="en-US" altLang="en-US" i="1">
                <a:latin typeface="Arial" panose="020B0604020202020204" pitchFamily="34" charset="0"/>
              </a:rPr>
              <a:t> </a:t>
            </a:r>
          </a:p>
          <a:p>
            <a:pPr eaLnBrk="1" hangingPunct="1"/>
            <a:r>
              <a:rPr lang="en-US" altLang="en-US">
                <a:latin typeface="Arial" panose="020B0604020202020204" pitchFamily="34" charset="0"/>
              </a:rPr>
              <a:t>It is a circle passing through the roots of the teeth </a:t>
            </a:r>
          </a:p>
        </p:txBody>
      </p:sp>
      <p:sp>
        <p:nvSpPr>
          <p:cNvPr id="10247" name="Rectangle 7"/>
          <p:cNvSpPr>
            <a:spLocks noChangeArrowheads="1"/>
          </p:cNvSpPr>
          <p:nvPr/>
        </p:nvSpPr>
        <p:spPr bwMode="auto">
          <a:xfrm>
            <a:off x="3429000" y="152401"/>
            <a:ext cx="5441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98450" algn="l"/>
                <a:tab pos="3794125" algn="r"/>
              </a:tabLst>
              <a:defRPr>
                <a:solidFill>
                  <a:schemeClr val="tx1"/>
                </a:solidFill>
                <a:latin typeface="Tahoma" panose="020B0604030504040204" pitchFamily="34" charset="0"/>
              </a:defRPr>
            </a:lvl1pPr>
            <a:lvl2pPr marL="742950" indent="-285750">
              <a:tabLst>
                <a:tab pos="298450" algn="l"/>
                <a:tab pos="3794125" algn="r"/>
              </a:tabLst>
              <a:defRPr>
                <a:solidFill>
                  <a:schemeClr val="tx1"/>
                </a:solidFill>
                <a:latin typeface="Tahoma" panose="020B0604030504040204" pitchFamily="34" charset="0"/>
              </a:defRPr>
            </a:lvl2pPr>
            <a:lvl3pPr marL="1143000" indent="-228600">
              <a:tabLst>
                <a:tab pos="298450" algn="l"/>
                <a:tab pos="3794125" algn="r"/>
              </a:tabLst>
              <a:defRPr>
                <a:solidFill>
                  <a:schemeClr val="tx1"/>
                </a:solidFill>
                <a:latin typeface="Tahoma" panose="020B0604030504040204" pitchFamily="34" charset="0"/>
              </a:defRPr>
            </a:lvl3pPr>
            <a:lvl4pPr marL="1600200" indent="-228600">
              <a:tabLst>
                <a:tab pos="298450" algn="l"/>
                <a:tab pos="3794125" algn="r"/>
              </a:tabLst>
              <a:defRPr>
                <a:solidFill>
                  <a:schemeClr val="tx1"/>
                </a:solidFill>
                <a:latin typeface="Tahoma" panose="020B0604030504040204" pitchFamily="34" charset="0"/>
              </a:defRPr>
            </a:lvl4pPr>
            <a:lvl5pPr marL="2057400" indent="-228600">
              <a:tabLst>
                <a:tab pos="298450"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Dedendum</a:t>
            </a:r>
            <a:r>
              <a:rPr lang="en-US" altLang="en-US" i="1">
                <a:latin typeface="Arial" panose="020B0604020202020204" pitchFamily="34" charset="0"/>
              </a:rPr>
              <a:t> </a:t>
            </a:r>
          </a:p>
          <a:p>
            <a:pPr eaLnBrk="1" hangingPunct="1"/>
            <a:r>
              <a:rPr lang="en-US" altLang="en-US">
                <a:latin typeface="Arial" panose="020B0604020202020204" pitchFamily="34" charset="0"/>
              </a:rPr>
              <a:t>It is the radial depth of a tooth below the pitch circle.</a:t>
            </a:r>
          </a:p>
          <a:p>
            <a:pPr eaLnBrk="1" hangingPunct="1"/>
            <a:r>
              <a:rPr lang="en-US" altLang="en-US">
                <a:latin typeface="Arial" panose="020B0604020202020204" pitchFamily="34" charset="0"/>
              </a:rPr>
              <a:t>Its standard value is 1.157 </a:t>
            </a:r>
            <a:r>
              <a:rPr lang="en-US" altLang="en-US" i="1">
                <a:latin typeface="Arial" panose="020B0604020202020204" pitchFamily="34" charset="0"/>
              </a:rPr>
              <a:t>m.</a:t>
            </a:r>
            <a:endParaRPr lang="en-US" altLang="en-US">
              <a:latin typeface="Arial" panose="020B0604020202020204" pitchFamily="34" charset="0"/>
            </a:endParaRPr>
          </a:p>
          <a:p>
            <a:pPr eaLnBrk="1" hangingPunct="1"/>
            <a:r>
              <a:rPr lang="en-US" altLang="en-US">
                <a:latin typeface="Arial" panose="020B0604020202020204" pitchFamily="34" charset="0"/>
              </a:rPr>
              <a:t>	</a:t>
            </a:r>
          </a:p>
        </p:txBody>
      </p:sp>
      <p:sp>
        <p:nvSpPr>
          <p:cNvPr id="10248" name="Rectangle 8"/>
          <p:cNvSpPr>
            <a:spLocks noChangeArrowheads="1"/>
          </p:cNvSpPr>
          <p:nvPr/>
        </p:nvSpPr>
        <p:spPr bwMode="auto">
          <a:xfrm>
            <a:off x="2590800" y="0"/>
            <a:ext cx="7772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98450" algn="l"/>
                <a:tab pos="3794125" algn="r"/>
              </a:tabLst>
              <a:defRPr>
                <a:solidFill>
                  <a:schemeClr val="tx1"/>
                </a:solidFill>
                <a:latin typeface="Tahoma" panose="020B0604030504040204" pitchFamily="34" charset="0"/>
              </a:defRPr>
            </a:lvl1pPr>
            <a:lvl2pPr marL="742950" indent="-285750">
              <a:tabLst>
                <a:tab pos="298450" algn="l"/>
                <a:tab pos="3794125" algn="r"/>
              </a:tabLst>
              <a:defRPr>
                <a:solidFill>
                  <a:schemeClr val="tx1"/>
                </a:solidFill>
                <a:latin typeface="Tahoma" panose="020B0604030504040204" pitchFamily="34" charset="0"/>
              </a:defRPr>
            </a:lvl2pPr>
            <a:lvl3pPr marL="1143000" indent="-228600">
              <a:tabLst>
                <a:tab pos="298450" algn="l"/>
                <a:tab pos="3794125" algn="r"/>
              </a:tabLst>
              <a:defRPr>
                <a:solidFill>
                  <a:schemeClr val="tx1"/>
                </a:solidFill>
                <a:latin typeface="Tahoma" panose="020B0604030504040204" pitchFamily="34" charset="0"/>
              </a:defRPr>
            </a:lvl3pPr>
            <a:lvl4pPr marL="1600200" indent="-228600">
              <a:tabLst>
                <a:tab pos="298450" algn="l"/>
                <a:tab pos="3794125" algn="r"/>
              </a:tabLst>
              <a:defRPr>
                <a:solidFill>
                  <a:schemeClr val="tx1"/>
                </a:solidFill>
                <a:latin typeface="Tahoma" panose="020B0604030504040204" pitchFamily="34" charset="0"/>
              </a:defRPr>
            </a:lvl4pPr>
            <a:lvl5pPr marL="2057400" indent="-228600">
              <a:tabLst>
                <a:tab pos="298450"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Clearance</a:t>
            </a:r>
            <a:r>
              <a:rPr lang="en-US" altLang="en-US" i="1">
                <a:latin typeface="Arial" panose="020B0604020202020204" pitchFamily="34" charset="0"/>
              </a:rPr>
              <a:t> </a:t>
            </a:r>
          </a:p>
          <a:p>
            <a:pPr eaLnBrk="1" hangingPunct="1"/>
            <a:r>
              <a:rPr lang="en-US" altLang="en-US">
                <a:latin typeface="Arial" panose="020B0604020202020204" pitchFamily="34" charset="0"/>
              </a:rPr>
              <a:t>Radial difference between the addendum and the Dedendum of a tooth. Thus, Addendum circle diameter = </a:t>
            </a:r>
            <a:r>
              <a:rPr lang="en-US" altLang="en-US" i="1">
                <a:latin typeface="Arial" panose="020B0604020202020204" pitchFamily="34" charset="0"/>
              </a:rPr>
              <a:t>d </a:t>
            </a:r>
            <a:r>
              <a:rPr lang="en-US" altLang="en-US">
                <a:latin typeface="Arial" panose="020B0604020202020204" pitchFamily="34" charset="0"/>
              </a:rPr>
              <a:t>+ </a:t>
            </a:r>
            <a:r>
              <a:rPr lang="en-US" altLang="en-US" i="1">
                <a:latin typeface="Arial" panose="020B0604020202020204" pitchFamily="34" charset="0"/>
              </a:rPr>
              <a:t>2m</a:t>
            </a:r>
            <a:endParaRPr lang="en-US" altLang="en-US">
              <a:latin typeface="Arial" panose="020B0604020202020204" pitchFamily="34" charset="0"/>
            </a:endParaRPr>
          </a:p>
          <a:p>
            <a:pPr eaLnBrk="1" hangingPunct="1"/>
            <a:r>
              <a:rPr lang="en-US" altLang="en-US">
                <a:latin typeface="Arial" panose="020B0604020202020204" pitchFamily="34" charset="0"/>
              </a:rPr>
              <a:t>	Dedendum circle diameter = </a:t>
            </a:r>
            <a:r>
              <a:rPr lang="en-US" altLang="en-US" i="1">
                <a:latin typeface="Arial" panose="020B0604020202020204" pitchFamily="34" charset="0"/>
              </a:rPr>
              <a:t>d </a:t>
            </a:r>
            <a:r>
              <a:rPr lang="en-US" altLang="en-US">
                <a:latin typeface="Arial" panose="020B0604020202020204" pitchFamily="34" charset="0"/>
              </a:rPr>
              <a:t>- 2 x 1.157 </a:t>
            </a:r>
            <a:r>
              <a:rPr lang="en-US" altLang="en-US" i="1">
                <a:latin typeface="Arial" panose="020B0604020202020204" pitchFamily="34" charset="0"/>
              </a:rPr>
              <a:t>m</a:t>
            </a:r>
            <a:endParaRPr lang="en-US" altLang="en-US">
              <a:latin typeface="Arial" panose="020B0604020202020204" pitchFamily="34" charset="0"/>
            </a:endParaRPr>
          </a:p>
          <a:p>
            <a:pPr eaLnBrk="1" hangingPunct="1"/>
            <a:r>
              <a:rPr lang="en-US" altLang="en-US">
                <a:latin typeface="Arial" panose="020B0604020202020204" pitchFamily="34" charset="0"/>
              </a:rPr>
              <a:t>	Clearance = 1.157 </a:t>
            </a:r>
            <a:r>
              <a:rPr lang="en-US" altLang="en-US" i="1">
                <a:latin typeface="Arial" panose="020B0604020202020204" pitchFamily="34" charset="0"/>
              </a:rPr>
              <a:t>m </a:t>
            </a:r>
            <a:r>
              <a:rPr lang="en-US" altLang="en-US">
                <a:latin typeface="Arial" panose="020B0604020202020204" pitchFamily="34" charset="0"/>
              </a:rPr>
              <a:t>- </a:t>
            </a:r>
            <a:r>
              <a:rPr lang="en-US" altLang="en-US" i="1">
                <a:latin typeface="Arial" panose="020B0604020202020204" pitchFamily="34" charset="0"/>
              </a:rPr>
              <a:t>m </a:t>
            </a:r>
            <a:r>
              <a:rPr lang="en-US" altLang="en-US">
                <a:latin typeface="Arial" panose="020B0604020202020204" pitchFamily="34" charset="0"/>
              </a:rPr>
              <a:t>= </a:t>
            </a:r>
            <a:r>
              <a:rPr lang="en-US" altLang="en-US" i="1">
                <a:latin typeface="Arial" panose="020B0604020202020204" pitchFamily="34" charset="0"/>
              </a:rPr>
              <a:t>0.157m</a:t>
            </a:r>
            <a:endParaRPr lang="en-US" altLang="en-US">
              <a:latin typeface="Arial" panose="020B0604020202020204" pitchFamily="34" charset="0"/>
            </a:endParaRPr>
          </a:p>
          <a:p>
            <a:endParaRPr lang="en-US" altLang="en-US">
              <a:latin typeface="Arial" panose="020B0604020202020204" pitchFamily="34" charset="0"/>
            </a:endParaRPr>
          </a:p>
        </p:txBody>
      </p:sp>
      <p:pic>
        <p:nvPicPr>
          <p:cNvPr id="70665" name="Picture 4" descr="gear tooth nomencl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95401"/>
            <a:ext cx="32004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Picture 11" descr="gear%20mesh%20close%20u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3048000"/>
            <a:ext cx="38814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176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Scale>
                                      <p:cBhvr>
                                        <p:cTn id="7" dur="1000" decel="50000" fill="hold">
                                          <p:stCondLst>
                                            <p:cond delay="0"/>
                                          </p:stCondLst>
                                        </p:cTn>
                                        <p:tgtEl>
                                          <p:spTgt spid="102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4"/>
                                        </p:tgtEl>
                                        <p:attrNameLst>
                                          <p:attrName>ppt_x</p:attrName>
                                          <p:attrName>ppt_y</p:attrName>
                                        </p:attrNameLst>
                                      </p:cBhvr>
                                    </p:animMotion>
                                    <p:animEffect transition="in" filter="fade">
                                      <p:cBhvr>
                                        <p:cTn id="9" dur="1000"/>
                                        <p:tgtEl>
                                          <p:spTgt spid="102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0245"/>
                                        </p:tgtEl>
                                        <p:attrNameLst>
                                          <p:attrName>style.visibility</p:attrName>
                                        </p:attrNameLst>
                                      </p:cBhvr>
                                      <p:to>
                                        <p:strVal val="visible"/>
                                      </p:to>
                                    </p:set>
                                    <p:anim calcmode="lin" valueType="num">
                                      <p:cBhvr>
                                        <p:cTn id="14" dur="1000" fill="hold"/>
                                        <p:tgtEl>
                                          <p:spTgt spid="10245"/>
                                        </p:tgtEl>
                                        <p:attrNameLst>
                                          <p:attrName>ppt_w</p:attrName>
                                        </p:attrNameLst>
                                      </p:cBhvr>
                                      <p:tavLst>
                                        <p:tav tm="0">
                                          <p:val>
                                            <p:fltVal val="0"/>
                                          </p:val>
                                        </p:tav>
                                        <p:tav tm="100000">
                                          <p:val>
                                            <p:strVal val="#ppt_w"/>
                                          </p:val>
                                        </p:tav>
                                      </p:tavLst>
                                    </p:anim>
                                    <p:anim calcmode="lin" valueType="num">
                                      <p:cBhvr>
                                        <p:cTn id="15" dur="1000" fill="hold"/>
                                        <p:tgtEl>
                                          <p:spTgt spid="10245"/>
                                        </p:tgtEl>
                                        <p:attrNameLst>
                                          <p:attrName>ppt_h</p:attrName>
                                        </p:attrNameLst>
                                      </p:cBhvr>
                                      <p:tavLst>
                                        <p:tav tm="0">
                                          <p:val>
                                            <p:fltVal val="0"/>
                                          </p:val>
                                        </p:tav>
                                        <p:tav tm="100000">
                                          <p:val>
                                            <p:strVal val="#ppt_h"/>
                                          </p:val>
                                        </p:tav>
                                      </p:tavLst>
                                    </p:anim>
                                    <p:anim calcmode="lin" valueType="num">
                                      <p:cBhvr>
                                        <p:cTn id="16"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245"/>
                                        </p:tgtEl>
                                        <p:attrNameLst>
                                          <p:attrName>ppt_y</p:attrName>
                                        </p:attrNameLst>
                                      </p:cBhvr>
                                      <p:tavLst>
                                        <p:tav tm="0" fmla="#ppt_y+(sin(-2*pi*(1-$))*-#ppt_x+cos(-2*pi*(1-$))*(1-#ppt_y))*(1-$)">
                                          <p:val>
                                            <p:fltVal val="0"/>
                                          </p:val>
                                        </p:tav>
                                        <p:tav tm="100000">
                                          <p:val>
                                            <p:fltVal val="1"/>
                                          </p:val>
                                        </p:tav>
                                      </p:tavLst>
                                    </p:anim>
                                  </p:childTnLst>
                                </p:cTn>
                              </p:par>
                              <p:par>
                                <p:cTn id="18" presetID="9" presetClass="exit" presetSubtype="0" fill="hold" grpId="1" nodeType="withEffect">
                                  <p:stCondLst>
                                    <p:cond delay="0"/>
                                  </p:stCondLst>
                                  <p:childTnLst>
                                    <p:animEffect transition="out" filter="dissolve">
                                      <p:cBhvr>
                                        <p:cTn id="19" dur="500"/>
                                        <p:tgtEl>
                                          <p:spTgt spid="10244"/>
                                        </p:tgtEl>
                                      </p:cBhvr>
                                    </p:animEffect>
                                    <p:set>
                                      <p:cBhvr>
                                        <p:cTn id="20" dur="1" fill="hold">
                                          <p:stCondLst>
                                            <p:cond delay="499"/>
                                          </p:stCondLst>
                                        </p:cTn>
                                        <p:tgtEl>
                                          <p:spTgt spid="1024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10246"/>
                                        </p:tgtEl>
                                        <p:attrNameLst>
                                          <p:attrName>style.visibility</p:attrName>
                                        </p:attrNameLst>
                                      </p:cBhvr>
                                      <p:to>
                                        <p:strVal val="visible"/>
                                      </p:to>
                                    </p:set>
                                    <p:anim from="(-#ppt_w/2)" to="(#ppt_x)" calcmode="lin" valueType="num">
                                      <p:cBhvr>
                                        <p:cTn id="25" dur="600" fill="hold">
                                          <p:stCondLst>
                                            <p:cond delay="0"/>
                                          </p:stCondLst>
                                        </p:cTn>
                                        <p:tgtEl>
                                          <p:spTgt spid="10246"/>
                                        </p:tgtEl>
                                        <p:attrNameLst>
                                          <p:attrName>ppt_x</p:attrName>
                                        </p:attrNameLst>
                                      </p:cBhvr>
                                    </p:anim>
                                    <p:anim from="0" to="-1.0" calcmode="lin" valueType="num">
                                      <p:cBhvr>
                                        <p:cTn id="26" dur="200" decel="50000" autoRev="1" fill="hold">
                                          <p:stCondLst>
                                            <p:cond delay="600"/>
                                          </p:stCondLst>
                                        </p:cTn>
                                        <p:tgtEl>
                                          <p:spTgt spid="10246"/>
                                        </p:tgtEl>
                                        <p:attrNameLst>
                                          <p:attrName>xshear</p:attrName>
                                        </p:attrNameLst>
                                      </p:cBhvr>
                                    </p:anim>
                                    <p:animScale>
                                      <p:cBhvr>
                                        <p:cTn id="27" dur="200" decel="100000" autoRev="1" fill="hold">
                                          <p:stCondLst>
                                            <p:cond delay="600"/>
                                          </p:stCondLst>
                                        </p:cTn>
                                        <p:tgtEl>
                                          <p:spTgt spid="10246"/>
                                        </p:tgtEl>
                                      </p:cBhvr>
                                      <p:from x="100000" y="100000"/>
                                      <p:to x="80000" y="100000"/>
                                    </p:animScale>
                                    <p:anim by="(#ppt_h/3+#ppt_w*0.1)" calcmode="lin" valueType="num">
                                      <p:cBhvr additive="sum">
                                        <p:cTn id="28" dur="200" decel="100000" autoRev="1" fill="hold">
                                          <p:stCondLst>
                                            <p:cond delay="600"/>
                                          </p:stCondLst>
                                        </p:cTn>
                                        <p:tgtEl>
                                          <p:spTgt spid="10246"/>
                                        </p:tgtEl>
                                        <p:attrNameLst>
                                          <p:attrName>ppt_x</p:attrName>
                                        </p:attrNameLst>
                                      </p:cBhvr>
                                    </p:anim>
                                  </p:childTnLst>
                                </p:cTn>
                              </p:par>
                              <p:par>
                                <p:cTn id="29" presetID="2" presetClass="exit" presetSubtype="4" fill="hold" grpId="1" nodeType="withEffect">
                                  <p:stCondLst>
                                    <p:cond delay="0"/>
                                  </p:stCondLst>
                                  <p:childTnLst>
                                    <p:anim calcmode="lin" valueType="num">
                                      <p:cBhvr additive="base">
                                        <p:cTn id="30" dur="500"/>
                                        <p:tgtEl>
                                          <p:spTgt spid="10245"/>
                                        </p:tgtEl>
                                        <p:attrNameLst>
                                          <p:attrName>ppt_x</p:attrName>
                                        </p:attrNameLst>
                                      </p:cBhvr>
                                      <p:tavLst>
                                        <p:tav tm="0">
                                          <p:val>
                                            <p:strVal val="ppt_x"/>
                                          </p:val>
                                        </p:tav>
                                        <p:tav tm="100000">
                                          <p:val>
                                            <p:strVal val="ppt_x"/>
                                          </p:val>
                                        </p:tav>
                                      </p:tavLst>
                                    </p:anim>
                                    <p:anim calcmode="lin" valueType="num">
                                      <p:cBhvr additive="base">
                                        <p:cTn id="31" dur="500"/>
                                        <p:tgtEl>
                                          <p:spTgt spid="10245"/>
                                        </p:tgtEl>
                                        <p:attrNameLst>
                                          <p:attrName>ppt_y</p:attrName>
                                        </p:attrNameLst>
                                      </p:cBhvr>
                                      <p:tavLst>
                                        <p:tav tm="0">
                                          <p:val>
                                            <p:strVal val="ppt_y"/>
                                          </p:val>
                                        </p:tav>
                                        <p:tav tm="100000">
                                          <p:val>
                                            <p:strVal val="1+ppt_h/2"/>
                                          </p:val>
                                        </p:tav>
                                      </p:tavLst>
                                    </p:anim>
                                    <p:set>
                                      <p:cBhvr>
                                        <p:cTn id="32" dur="1" fill="hold">
                                          <p:stCondLst>
                                            <p:cond delay="499"/>
                                          </p:stCondLst>
                                        </p:cTn>
                                        <p:tgtEl>
                                          <p:spTgt spid="10245"/>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grpId="0" nodeType="clickEffect">
                                  <p:stCondLst>
                                    <p:cond delay="0"/>
                                  </p:stCondLst>
                                  <p:iterate type="lt">
                                    <p:tmPct val="0"/>
                                  </p:iterate>
                                  <p:childTnLst>
                                    <p:set>
                                      <p:cBhvr>
                                        <p:cTn id="36" dur="1" fill="hold">
                                          <p:stCondLst>
                                            <p:cond delay="0"/>
                                          </p:stCondLst>
                                        </p:cTn>
                                        <p:tgtEl>
                                          <p:spTgt spid="10247"/>
                                        </p:tgtEl>
                                        <p:attrNameLst>
                                          <p:attrName>style.visibility</p:attrName>
                                        </p:attrNameLst>
                                      </p:cBhvr>
                                      <p:to>
                                        <p:strVal val="visible"/>
                                      </p:to>
                                    </p:set>
                                    <p:anim calcmode="lin" valueType="num">
                                      <p:cBhvr>
                                        <p:cTn id="37" dur="500" fill="hold"/>
                                        <p:tgtEl>
                                          <p:spTgt spid="10247"/>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0247"/>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0247"/>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0247"/>
                                        </p:tgtEl>
                                        <p:attrNameLst>
                                          <p:attrName>ppt_y</p:attrName>
                                        </p:attrNameLst>
                                      </p:cBhvr>
                                      <p:tavLst>
                                        <p:tav tm="0">
                                          <p:val>
                                            <p:strVal val="#ppt_y"/>
                                          </p:val>
                                        </p:tav>
                                        <p:tav tm="100000">
                                          <p:val>
                                            <p:strVal val="#ppt_y"/>
                                          </p:val>
                                        </p:tav>
                                      </p:tavLst>
                                    </p:anim>
                                  </p:childTnLst>
                                </p:cTn>
                              </p:par>
                              <p:par>
                                <p:cTn id="41" presetID="10" presetClass="exit" presetSubtype="0" fill="hold" grpId="1" nodeType="withEffect">
                                  <p:stCondLst>
                                    <p:cond delay="0"/>
                                  </p:stCondLst>
                                  <p:childTnLst>
                                    <p:animEffect transition="out" filter="fade">
                                      <p:cBhvr>
                                        <p:cTn id="42" dur="2000"/>
                                        <p:tgtEl>
                                          <p:spTgt spid="10246"/>
                                        </p:tgtEl>
                                      </p:cBhvr>
                                    </p:animEffect>
                                    <p:set>
                                      <p:cBhvr>
                                        <p:cTn id="43" dur="1" fill="hold">
                                          <p:stCondLst>
                                            <p:cond delay="1999"/>
                                          </p:stCondLst>
                                        </p:cTn>
                                        <p:tgtEl>
                                          <p:spTgt spid="10246"/>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0248"/>
                                        </p:tgtEl>
                                        <p:attrNameLst>
                                          <p:attrName>style.visibility</p:attrName>
                                        </p:attrNameLst>
                                      </p:cBhvr>
                                      <p:to>
                                        <p:strVal val="visible"/>
                                      </p:to>
                                    </p:set>
                                    <p:animEffect transition="in" filter="wipe(down)">
                                      <p:cBhvr>
                                        <p:cTn id="48" dur="580">
                                          <p:stCondLst>
                                            <p:cond delay="0"/>
                                          </p:stCondLst>
                                        </p:cTn>
                                        <p:tgtEl>
                                          <p:spTgt spid="10248"/>
                                        </p:tgtEl>
                                      </p:cBhvr>
                                    </p:animEffect>
                                    <p:anim calcmode="lin" valueType="num">
                                      <p:cBhvr>
                                        <p:cTn id="49" dur="1822" tmFilter="0,0; 0.14,0.36; 0.43,0.73; 0.71,0.91; 1.0,1.0">
                                          <p:stCondLst>
                                            <p:cond delay="0"/>
                                          </p:stCondLst>
                                        </p:cTn>
                                        <p:tgtEl>
                                          <p:spTgt spid="1024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24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24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24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248"/>
                                        </p:tgtEl>
                                        <p:attrNameLst>
                                          <p:attrName>ppt_y</p:attrName>
                                        </p:attrNameLst>
                                      </p:cBhvr>
                                      <p:tavLst>
                                        <p:tav tm="0" fmla="#ppt_y-sin(pi*$)/81">
                                          <p:val>
                                            <p:fltVal val="0"/>
                                          </p:val>
                                        </p:tav>
                                        <p:tav tm="100000">
                                          <p:val>
                                            <p:fltVal val="1"/>
                                          </p:val>
                                        </p:tav>
                                      </p:tavLst>
                                    </p:anim>
                                    <p:animScale>
                                      <p:cBhvr>
                                        <p:cTn id="54" dur="26">
                                          <p:stCondLst>
                                            <p:cond delay="650"/>
                                          </p:stCondLst>
                                        </p:cTn>
                                        <p:tgtEl>
                                          <p:spTgt spid="10248"/>
                                        </p:tgtEl>
                                      </p:cBhvr>
                                      <p:to x="100000" y="60000"/>
                                    </p:animScale>
                                    <p:animScale>
                                      <p:cBhvr>
                                        <p:cTn id="55" dur="166" decel="50000">
                                          <p:stCondLst>
                                            <p:cond delay="676"/>
                                          </p:stCondLst>
                                        </p:cTn>
                                        <p:tgtEl>
                                          <p:spTgt spid="10248"/>
                                        </p:tgtEl>
                                      </p:cBhvr>
                                      <p:to x="100000" y="100000"/>
                                    </p:animScale>
                                    <p:animScale>
                                      <p:cBhvr>
                                        <p:cTn id="56" dur="26">
                                          <p:stCondLst>
                                            <p:cond delay="1312"/>
                                          </p:stCondLst>
                                        </p:cTn>
                                        <p:tgtEl>
                                          <p:spTgt spid="10248"/>
                                        </p:tgtEl>
                                      </p:cBhvr>
                                      <p:to x="100000" y="80000"/>
                                    </p:animScale>
                                    <p:animScale>
                                      <p:cBhvr>
                                        <p:cTn id="57" dur="166" decel="50000">
                                          <p:stCondLst>
                                            <p:cond delay="1338"/>
                                          </p:stCondLst>
                                        </p:cTn>
                                        <p:tgtEl>
                                          <p:spTgt spid="10248"/>
                                        </p:tgtEl>
                                      </p:cBhvr>
                                      <p:to x="100000" y="100000"/>
                                    </p:animScale>
                                    <p:animScale>
                                      <p:cBhvr>
                                        <p:cTn id="58" dur="26">
                                          <p:stCondLst>
                                            <p:cond delay="1642"/>
                                          </p:stCondLst>
                                        </p:cTn>
                                        <p:tgtEl>
                                          <p:spTgt spid="10248"/>
                                        </p:tgtEl>
                                      </p:cBhvr>
                                      <p:to x="100000" y="90000"/>
                                    </p:animScale>
                                    <p:animScale>
                                      <p:cBhvr>
                                        <p:cTn id="59" dur="166" decel="50000">
                                          <p:stCondLst>
                                            <p:cond delay="1668"/>
                                          </p:stCondLst>
                                        </p:cTn>
                                        <p:tgtEl>
                                          <p:spTgt spid="10248"/>
                                        </p:tgtEl>
                                      </p:cBhvr>
                                      <p:to x="100000" y="100000"/>
                                    </p:animScale>
                                    <p:animScale>
                                      <p:cBhvr>
                                        <p:cTn id="60" dur="26">
                                          <p:stCondLst>
                                            <p:cond delay="1808"/>
                                          </p:stCondLst>
                                        </p:cTn>
                                        <p:tgtEl>
                                          <p:spTgt spid="10248"/>
                                        </p:tgtEl>
                                      </p:cBhvr>
                                      <p:to x="100000" y="95000"/>
                                    </p:animScale>
                                    <p:animScale>
                                      <p:cBhvr>
                                        <p:cTn id="61" dur="166" decel="50000">
                                          <p:stCondLst>
                                            <p:cond delay="1834"/>
                                          </p:stCondLst>
                                        </p:cTn>
                                        <p:tgtEl>
                                          <p:spTgt spid="10248"/>
                                        </p:tgtEl>
                                      </p:cBhvr>
                                      <p:to x="100000" y="100000"/>
                                    </p:animScale>
                                  </p:childTnLst>
                                </p:cTn>
                              </p:par>
                              <p:par>
                                <p:cTn id="62" presetID="45" presetClass="exit" presetSubtype="0" fill="hold" grpId="1" nodeType="withEffect">
                                  <p:stCondLst>
                                    <p:cond delay="0"/>
                                  </p:stCondLst>
                                  <p:iterate type="lt">
                                    <p:tmPct val="10000"/>
                                  </p:iterate>
                                  <p:childTnLst>
                                    <p:animEffect transition="out" filter="fade">
                                      <p:cBhvr>
                                        <p:cTn id="63" dur="2000"/>
                                        <p:tgtEl>
                                          <p:spTgt spid="10247"/>
                                        </p:tgtEl>
                                      </p:cBhvr>
                                    </p:animEffect>
                                    <p:anim calcmode="lin" valueType="num">
                                      <p:cBhvr>
                                        <p:cTn id="64" dur="2000"/>
                                        <p:tgtEl>
                                          <p:spTgt spid="1024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5" dur="2000"/>
                                        <p:tgtEl>
                                          <p:spTgt spid="10247"/>
                                        </p:tgtEl>
                                        <p:attrNameLst>
                                          <p:attrName>ppt_h</p:attrName>
                                        </p:attrNameLst>
                                      </p:cBhvr>
                                      <p:tavLst>
                                        <p:tav tm="0">
                                          <p:val>
                                            <p:strVal val="ppt_h"/>
                                          </p:val>
                                        </p:tav>
                                        <p:tav tm="100000">
                                          <p:val>
                                            <p:strVal val="ppt_h"/>
                                          </p:val>
                                        </p:tav>
                                      </p:tavLst>
                                    </p:anim>
                                    <p:set>
                                      <p:cBhvr>
                                        <p:cTn id="66" dur="1" fill="hold">
                                          <p:stCondLst>
                                            <p:cond delay="1999"/>
                                          </p:stCondLst>
                                        </p:cTn>
                                        <p:tgtEl>
                                          <p:spTgt spid="10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4" grpId="1"/>
      <p:bldP spid="10245" grpId="0"/>
      <p:bldP spid="10245" grpId="1"/>
      <p:bldP spid="10246" grpId="0"/>
      <p:bldP spid="10246" grpId="1"/>
      <p:bldP spid="10247" grpId="0"/>
      <p:bldP spid="10247" grpId="1"/>
      <p:bldP spid="102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p:cNvPicPr>
            <a:picLocks noGrp="1" noChangeAspect="1" noChangeArrowheads="1"/>
          </p:cNvPicPr>
          <p:nvPr>
            <p:ph/>
          </p:nvPr>
        </p:nvPicPr>
        <p:blipFill>
          <a:blip r:embed="rId2">
            <a:extLst>
              <a:ext uri="{28A0092B-C50C-407E-A947-70E740481C1C}">
                <a14:useLocalDpi xmlns:a14="http://schemas.microsoft.com/office/drawing/2010/main" val="0"/>
              </a:ext>
            </a:extLst>
          </a:blip>
          <a:srcRect r="2144"/>
          <a:stretch>
            <a:fillRect/>
          </a:stretch>
        </p:blipFill>
        <p:spPr>
          <a:xfrm>
            <a:off x="2286000" y="1638300"/>
            <a:ext cx="7467600" cy="5219700"/>
          </a:xfrm>
          <a:noFill/>
        </p:spPr>
      </p:pic>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6FCB05D-EBD9-4246-A143-98CB707BD522}" type="slidenum">
              <a:rPr lang="en-US" altLang="en-US">
                <a:solidFill>
                  <a:srgbClr val="898989"/>
                </a:solidFill>
              </a:rPr>
              <a:pPr/>
              <a:t>23</a:t>
            </a:fld>
            <a:endParaRPr lang="en-US" altLang="en-US">
              <a:solidFill>
                <a:srgbClr val="898989"/>
              </a:solidFill>
            </a:endParaRPr>
          </a:p>
        </p:txBody>
      </p:sp>
      <p:sp>
        <p:nvSpPr>
          <p:cNvPr id="11268" name="Rectangle 4"/>
          <p:cNvSpPr>
            <a:spLocks noChangeArrowheads="1"/>
          </p:cNvSpPr>
          <p:nvPr/>
        </p:nvSpPr>
        <p:spPr bwMode="auto">
          <a:xfrm>
            <a:off x="2057400" y="609600"/>
            <a:ext cx="4616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98450" algn="l"/>
                <a:tab pos="3794125" algn="r"/>
              </a:tabLst>
              <a:defRPr>
                <a:solidFill>
                  <a:schemeClr val="tx1"/>
                </a:solidFill>
                <a:latin typeface="Tahoma" panose="020B0604030504040204" pitchFamily="34" charset="0"/>
              </a:defRPr>
            </a:lvl1pPr>
            <a:lvl2pPr marL="742950" indent="-285750">
              <a:tabLst>
                <a:tab pos="298450" algn="l"/>
                <a:tab pos="3794125" algn="r"/>
              </a:tabLst>
              <a:defRPr>
                <a:solidFill>
                  <a:schemeClr val="tx1"/>
                </a:solidFill>
                <a:latin typeface="Tahoma" panose="020B0604030504040204" pitchFamily="34" charset="0"/>
              </a:defRPr>
            </a:lvl2pPr>
            <a:lvl3pPr marL="1143000" indent="-228600">
              <a:tabLst>
                <a:tab pos="298450" algn="l"/>
                <a:tab pos="3794125" algn="r"/>
              </a:tabLst>
              <a:defRPr>
                <a:solidFill>
                  <a:schemeClr val="tx1"/>
                </a:solidFill>
                <a:latin typeface="Tahoma" panose="020B0604030504040204" pitchFamily="34" charset="0"/>
              </a:defRPr>
            </a:lvl3pPr>
            <a:lvl4pPr marL="1600200" indent="-228600">
              <a:tabLst>
                <a:tab pos="298450" algn="l"/>
                <a:tab pos="3794125" algn="r"/>
              </a:tabLst>
              <a:defRPr>
                <a:solidFill>
                  <a:schemeClr val="tx1"/>
                </a:solidFill>
                <a:latin typeface="Tahoma" panose="020B0604030504040204" pitchFamily="34" charset="0"/>
              </a:defRPr>
            </a:lvl4pPr>
            <a:lvl5pPr marL="2057400" indent="-228600">
              <a:tabLst>
                <a:tab pos="298450"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Full Depth of Teeth</a:t>
            </a:r>
            <a:r>
              <a:rPr lang="en-US" altLang="en-US" i="1">
                <a:latin typeface="Arial" panose="020B0604020202020204" pitchFamily="34" charset="0"/>
              </a:rPr>
              <a:t> </a:t>
            </a:r>
          </a:p>
          <a:p>
            <a:pPr eaLnBrk="1" hangingPunct="1"/>
            <a:r>
              <a:rPr lang="en-US" altLang="en-US">
                <a:latin typeface="Arial" panose="020B0604020202020204" pitchFamily="34" charset="0"/>
              </a:rPr>
              <a:t>It is the total radial depth of the tooth space.</a:t>
            </a:r>
          </a:p>
          <a:p>
            <a:pPr eaLnBrk="1" hangingPunct="1"/>
            <a:r>
              <a:rPr lang="en-US" altLang="en-US">
                <a:latin typeface="Arial" panose="020B0604020202020204" pitchFamily="34" charset="0"/>
              </a:rPr>
              <a:t>Full depth = Addendum + Dedendum</a:t>
            </a:r>
          </a:p>
        </p:txBody>
      </p:sp>
      <p:sp>
        <p:nvSpPr>
          <p:cNvPr id="11269" name="Rectangle 5"/>
          <p:cNvSpPr>
            <a:spLocks noChangeArrowheads="1"/>
          </p:cNvSpPr>
          <p:nvPr/>
        </p:nvSpPr>
        <p:spPr bwMode="auto">
          <a:xfrm>
            <a:off x="2286000" y="381001"/>
            <a:ext cx="7854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98450" algn="l"/>
                <a:tab pos="3794125" algn="r"/>
              </a:tabLst>
              <a:defRPr>
                <a:solidFill>
                  <a:schemeClr val="tx1"/>
                </a:solidFill>
                <a:latin typeface="Tahoma" panose="020B0604030504040204" pitchFamily="34" charset="0"/>
              </a:defRPr>
            </a:lvl1pPr>
            <a:lvl2pPr marL="742950" indent="-285750">
              <a:tabLst>
                <a:tab pos="298450" algn="l"/>
                <a:tab pos="3794125" algn="r"/>
              </a:tabLst>
              <a:defRPr>
                <a:solidFill>
                  <a:schemeClr val="tx1"/>
                </a:solidFill>
                <a:latin typeface="Tahoma" panose="020B0604030504040204" pitchFamily="34" charset="0"/>
              </a:defRPr>
            </a:lvl2pPr>
            <a:lvl3pPr marL="1143000" indent="-228600">
              <a:tabLst>
                <a:tab pos="298450" algn="l"/>
                <a:tab pos="3794125" algn="r"/>
              </a:tabLst>
              <a:defRPr>
                <a:solidFill>
                  <a:schemeClr val="tx1"/>
                </a:solidFill>
                <a:latin typeface="Tahoma" panose="020B0604030504040204" pitchFamily="34" charset="0"/>
              </a:defRPr>
            </a:lvl3pPr>
            <a:lvl4pPr marL="1600200" indent="-228600">
              <a:tabLst>
                <a:tab pos="298450" algn="l"/>
                <a:tab pos="3794125" algn="r"/>
              </a:tabLst>
              <a:defRPr>
                <a:solidFill>
                  <a:schemeClr val="tx1"/>
                </a:solidFill>
                <a:latin typeface="Tahoma" panose="020B0604030504040204" pitchFamily="34" charset="0"/>
              </a:defRPr>
            </a:lvl4pPr>
            <a:lvl5pPr marL="2057400" indent="-228600">
              <a:tabLst>
                <a:tab pos="298450"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Working Depth of Teeth</a:t>
            </a:r>
            <a:r>
              <a:rPr lang="en-US" altLang="en-US" i="1">
                <a:latin typeface="Arial" panose="020B0604020202020204" pitchFamily="34" charset="0"/>
              </a:rPr>
              <a:t> </a:t>
            </a:r>
          </a:p>
          <a:p>
            <a:pPr eaLnBrk="1" hangingPunct="1"/>
            <a:r>
              <a:rPr lang="en-US" altLang="en-US">
                <a:latin typeface="Arial" panose="020B0604020202020204" pitchFamily="34" charset="0"/>
              </a:rPr>
              <a:t>The maximum depth to which a tooth Penetrates into the tooth space of the mating gear is the working Depth of teeth.</a:t>
            </a:r>
          </a:p>
          <a:p>
            <a:pPr eaLnBrk="1" hangingPunct="1"/>
            <a:r>
              <a:rPr lang="en-US" altLang="en-US">
                <a:latin typeface="Arial" panose="020B0604020202020204" pitchFamily="34" charset="0"/>
              </a:rPr>
              <a:t>Working depth = Sum of addendums of the two gears.</a:t>
            </a:r>
          </a:p>
        </p:txBody>
      </p:sp>
      <p:sp>
        <p:nvSpPr>
          <p:cNvPr id="11270" name="Rectangle 6"/>
          <p:cNvSpPr>
            <a:spLocks noChangeArrowheads="1"/>
          </p:cNvSpPr>
          <p:nvPr/>
        </p:nvSpPr>
        <p:spPr bwMode="auto">
          <a:xfrm>
            <a:off x="3505200" y="609600"/>
            <a:ext cx="5753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98450" algn="l"/>
                <a:tab pos="3794125" algn="r"/>
              </a:tabLst>
              <a:defRPr>
                <a:solidFill>
                  <a:schemeClr val="tx1"/>
                </a:solidFill>
                <a:latin typeface="Tahoma" panose="020B0604030504040204" pitchFamily="34" charset="0"/>
              </a:defRPr>
            </a:lvl1pPr>
            <a:lvl2pPr marL="742950" indent="-285750">
              <a:tabLst>
                <a:tab pos="298450" algn="l"/>
                <a:tab pos="3794125" algn="r"/>
              </a:tabLst>
              <a:defRPr>
                <a:solidFill>
                  <a:schemeClr val="tx1"/>
                </a:solidFill>
                <a:latin typeface="Tahoma" panose="020B0604030504040204" pitchFamily="34" charset="0"/>
              </a:defRPr>
            </a:lvl2pPr>
            <a:lvl3pPr marL="1143000" indent="-228600">
              <a:tabLst>
                <a:tab pos="298450" algn="l"/>
                <a:tab pos="3794125" algn="r"/>
              </a:tabLst>
              <a:defRPr>
                <a:solidFill>
                  <a:schemeClr val="tx1"/>
                </a:solidFill>
                <a:latin typeface="Tahoma" panose="020B0604030504040204" pitchFamily="34" charset="0"/>
              </a:defRPr>
            </a:lvl3pPr>
            <a:lvl4pPr marL="1600200" indent="-228600">
              <a:tabLst>
                <a:tab pos="298450" algn="l"/>
                <a:tab pos="3794125" algn="r"/>
              </a:tabLst>
              <a:defRPr>
                <a:solidFill>
                  <a:schemeClr val="tx1"/>
                </a:solidFill>
                <a:latin typeface="Tahoma" panose="020B0604030504040204" pitchFamily="34" charset="0"/>
              </a:defRPr>
            </a:lvl4pPr>
            <a:lvl5pPr marL="2057400" indent="-228600">
              <a:tabLst>
                <a:tab pos="298450"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Space Width</a:t>
            </a:r>
          </a:p>
          <a:p>
            <a:pPr eaLnBrk="1" hangingPunct="1"/>
            <a:r>
              <a:rPr lang="en-US" altLang="en-US" i="1">
                <a:latin typeface="Arial" panose="020B0604020202020204" pitchFamily="34" charset="0"/>
              </a:rPr>
              <a:t> </a:t>
            </a:r>
            <a:r>
              <a:rPr lang="en-US" altLang="en-US">
                <a:latin typeface="Arial" panose="020B0604020202020204" pitchFamily="34" charset="0"/>
              </a:rPr>
              <a:t>It is the width of the tooth space along the pitch circle.</a:t>
            </a:r>
          </a:p>
        </p:txBody>
      </p:sp>
      <p:sp>
        <p:nvSpPr>
          <p:cNvPr id="11271" name="Rectangle 7"/>
          <p:cNvSpPr>
            <a:spLocks noChangeArrowheads="1"/>
          </p:cNvSpPr>
          <p:nvPr/>
        </p:nvSpPr>
        <p:spPr bwMode="auto">
          <a:xfrm>
            <a:off x="2743200" y="5334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98450" algn="l"/>
                <a:tab pos="352425" algn="l"/>
                <a:tab pos="3794125" algn="r"/>
              </a:tabLst>
              <a:defRPr>
                <a:solidFill>
                  <a:schemeClr val="tx1"/>
                </a:solidFill>
                <a:latin typeface="Tahoma" panose="020B0604030504040204" pitchFamily="34" charset="0"/>
              </a:defRPr>
            </a:lvl1pPr>
            <a:lvl2pPr marL="742950" indent="-285750">
              <a:tabLst>
                <a:tab pos="298450" algn="l"/>
                <a:tab pos="352425" algn="l"/>
                <a:tab pos="3794125" algn="r"/>
              </a:tabLst>
              <a:defRPr>
                <a:solidFill>
                  <a:schemeClr val="tx1"/>
                </a:solidFill>
                <a:latin typeface="Tahoma" panose="020B0604030504040204" pitchFamily="34" charset="0"/>
              </a:defRPr>
            </a:lvl2pPr>
            <a:lvl3pPr marL="1143000" indent="-228600">
              <a:tabLst>
                <a:tab pos="298450" algn="l"/>
                <a:tab pos="352425" algn="l"/>
                <a:tab pos="3794125" algn="r"/>
              </a:tabLst>
              <a:defRPr>
                <a:solidFill>
                  <a:schemeClr val="tx1"/>
                </a:solidFill>
                <a:latin typeface="Tahoma" panose="020B0604030504040204" pitchFamily="34" charset="0"/>
              </a:defRPr>
            </a:lvl3pPr>
            <a:lvl4pPr marL="1600200" indent="-228600">
              <a:tabLst>
                <a:tab pos="298450" algn="l"/>
                <a:tab pos="352425" algn="l"/>
                <a:tab pos="3794125" algn="r"/>
              </a:tabLst>
              <a:defRPr>
                <a:solidFill>
                  <a:schemeClr val="tx1"/>
                </a:solidFill>
                <a:latin typeface="Tahoma" panose="020B0604030504040204" pitchFamily="34" charset="0"/>
              </a:defRPr>
            </a:lvl4pPr>
            <a:lvl5pPr marL="2057400" indent="-228600">
              <a:tabLst>
                <a:tab pos="298450" algn="l"/>
                <a:tab pos="352425"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Tooth Thickness</a:t>
            </a:r>
          </a:p>
          <a:p>
            <a:pPr eaLnBrk="1" hangingPunct="1"/>
            <a:r>
              <a:rPr lang="en-US" altLang="en-US">
                <a:latin typeface="Arial" panose="020B0604020202020204" pitchFamily="34" charset="0"/>
              </a:rPr>
              <a:t>It is the thickness of the tooth measured along The pitch circle.</a:t>
            </a:r>
          </a:p>
        </p:txBody>
      </p:sp>
      <p:sp>
        <p:nvSpPr>
          <p:cNvPr id="11272" name="Rectangle 8"/>
          <p:cNvSpPr>
            <a:spLocks noChangeArrowheads="1"/>
          </p:cNvSpPr>
          <p:nvPr/>
        </p:nvSpPr>
        <p:spPr bwMode="auto">
          <a:xfrm>
            <a:off x="2590800" y="304801"/>
            <a:ext cx="784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98450" algn="l"/>
                <a:tab pos="352425" algn="l"/>
                <a:tab pos="3794125" algn="r"/>
              </a:tabLst>
              <a:defRPr>
                <a:solidFill>
                  <a:schemeClr val="tx1"/>
                </a:solidFill>
                <a:latin typeface="Tahoma" panose="020B0604030504040204" pitchFamily="34" charset="0"/>
              </a:defRPr>
            </a:lvl1pPr>
            <a:lvl2pPr marL="742950" indent="-285750">
              <a:tabLst>
                <a:tab pos="298450" algn="l"/>
                <a:tab pos="352425" algn="l"/>
                <a:tab pos="3794125" algn="r"/>
              </a:tabLst>
              <a:defRPr>
                <a:solidFill>
                  <a:schemeClr val="tx1"/>
                </a:solidFill>
                <a:latin typeface="Tahoma" panose="020B0604030504040204" pitchFamily="34" charset="0"/>
              </a:defRPr>
            </a:lvl2pPr>
            <a:lvl3pPr marL="1143000" indent="-228600">
              <a:tabLst>
                <a:tab pos="298450" algn="l"/>
                <a:tab pos="352425" algn="l"/>
                <a:tab pos="3794125" algn="r"/>
              </a:tabLst>
              <a:defRPr>
                <a:solidFill>
                  <a:schemeClr val="tx1"/>
                </a:solidFill>
                <a:latin typeface="Tahoma" panose="020B0604030504040204" pitchFamily="34" charset="0"/>
              </a:defRPr>
            </a:lvl3pPr>
            <a:lvl4pPr marL="1600200" indent="-228600">
              <a:tabLst>
                <a:tab pos="298450" algn="l"/>
                <a:tab pos="352425" algn="l"/>
                <a:tab pos="3794125" algn="r"/>
              </a:tabLst>
              <a:defRPr>
                <a:solidFill>
                  <a:schemeClr val="tx1"/>
                </a:solidFill>
                <a:latin typeface="Tahoma" panose="020B0604030504040204" pitchFamily="34" charset="0"/>
              </a:defRPr>
            </a:lvl4pPr>
            <a:lvl5pPr marL="2057400" indent="-228600">
              <a:tabLst>
                <a:tab pos="298450" algn="l"/>
                <a:tab pos="352425"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Backlash</a:t>
            </a:r>
            <a:r>
              <a:rPr lang="en-US" altLang="en-US" i="1">
                <a:latin typeface="Arial" panose="020B0604020202020204" pitchFamily="34" charset="0"/>
              </a:rPr>
              <a:t> </a:t>
            </a:r>
          </a:p>
          <a:p>
            <a:pPr eaLnBrk="1" hangingPunct="1"/>
            <a:r>
              <a:rPr lang="en-US" altLang="en-US" b="1">
                <a:latin typeface="Arial" panose="020B0604020202020204" pitchFamily="34" charset="0"/>
              </a:rPr>
              <a:t>It </a:t>
            </a:r>
            <a:r>
              <a:rPr lang="en-US" altLang="en-US">
                <a:latin typeface="Arial" panose="020B0604020202020204" pitchFamily="34" charset="0"/>
              </a:rPr>
              <a:t>is the difference between the space width and the Tooth thickness along the pitch circle.</a:t>
            </a:r>
          </a:p>
          <a:p>
            <a:pPr eaLnBrk="1" hangingPunct="1"/>
            <a:r>
              <a:rPr lang="en-US" altLang="en-US">
                <a:latin typeface="Arial" panose="020B0604020202020204" pitchFamily="34" charset="0"/>
              </a:rPr>
              <a:t>Backlash = Space width - Tooth thickness</a:t>
            </a:r>
          </a:p>
        </p:txBody>
      </p:sp>
    </p:spTree>
    <p:extLst>
      <p:ext uri="{BB962C8B-B14F-4D97-AF65-F5344CB8AC3E}">
        <p14:creationId xmlns:p14="http://schemas.microsoft.com/office/powerpoint/2010/main" val="46280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additive="base">
                                        <p:cTn id="12" dur="500" fill="hold"/>
                                        <p:tgtEl>
                                          <p:spTgt spid="11269"/>
                                        </p:tgtEl>
                                        <p:attrNameLst>
                                          <p:attrName>ppt_x</p:attrName>
                                        </p:attrNameLst>
                                      </p:cBhvr>
                                      <p:tavLst>
                                        <p:tav tm="0">
                                          <p:val>
                                            <p:strVal val="#ppt_x"/>
                                          </p:val>
                                        </p:tav>
                                        <p:tav tm="100000">
                                          <p:val>
                                            <p:strVal val="#ppt_x"/>
                                          </p:val>
                                        </p:tav>
                                      </p:tavLst>
                                    </p:anim>
                                    <p:anim calcmode="lin" valueType="num">
                                      <p:cBhvr additive="base">
                                        <p:cTn id="13" dur="500" fill="hold"/>
                                        <p:tgtEl>
                                          <p:spTgt spid="11269"/>
                                        </p:tgtEl>
                                        <p:attrNameLst>
                                          <p:attrName>ppt_y</p:attrName>
                                        </p:attrNameLst>
                                      </p:cBhvr>
                                      <p:tavLst>
                                        <p:tav tm="0">
                                          <p:val>
                                            <p:strVal val="1+#ppt_h/2"/>
                                          </p:val>
                                        </p:tav>
                                        <p:tav tm="100000">
                                          <p:val>
                                            <p:strVal val="#ppt_y"/>
                                          </p:val>
                                        </p:tav>
                                      </p:tavLst>
                                    </p:anim>
                                  </p:childTnLst>
                                </p:cTn>
                              </p:par>
                              <p:par>
                                <p:cTn id="14" presetID="4" presetClass="exit" presetSubtype="16" fill="hold" grpId="1" nodeType="withEffect">
                                  <p:stCondLst>
                                    <p:cond delay="0"/>
                                  </p:stCondLst>
                                  <p:childTnLst>
                                    <p:animEffect transition="out" filter="box(in)">
                                      <p:cBhvr>
                                        <p:cTn id="15" dur="500"/>
                                        <p:tgtEl>
                                          <p:spTgt spid="11268"/>
                                        </p:tgtEl>
                                      </p:cBhvr>
                                    </p:animEffect>
                                    <p:set>
                                      <p:cBhvr>
                                        <p:cTn id="16" dur="1" fill="hold">
                                          <p:stCondLst>
                                            <p:cond delay="499"/>
                                          </p:stCondLst>
                                        </p:cTn>
                                        <p:tgtEl>
                                          <p:spTgt spid="1126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grpId="0" nodeType="click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fade">
                                      <p:cBhvr>
                                        <p:cTn id="21" dur="770" decel="100000"/>
                                        <p:tgtEl>
                                          <p:spTgt spid="11270"/>
                                        </p:tgtEl>
                                      </p:cBhvr>
                                    </p:animEffect>
                                    <p:animScale>
                                      <p:cBhvr>
                                        <p:cTn id="22" dur="770" decel="100000"/>
                                        <p:tgtEl>
                                          <p:spTgt spid="11270"/>
                                        </p:tgtEl>
                                      </p:cBhvr>
                                      <p:from x="10000" y="10000"/>
                                      <p:to x="200000" y="450000"/>
                                    </p:animScale>
                                    <p:animScale>
                                      <p:cBhvr>
                                        <p:cTn id="23" dur="1230" accel="100000" fill="hold">
                                          <p:stCondLst>
                                            <p:cond delay="770"/>
                                          </p:stCondLst>
                                        </p:cTn>
                                        <p:tgtEl>
                                          <p:spTgt spid="11270"/>
                                        </p:tgtEl>
                                      </p:cBhvr>
                                      <p:from x="200000" y="450000"/>
                                      <p:to x="100000" y="100000"/>
                                    </p:animScale>
                                    <p:set>
                                      <p:cBhvr>
                                        <p:cTn id="24" dur="770" fill="hold"/>
                                        <p:tgtEl>
                                          <p:spTgt spid="11270"/>
                                        </p:tgtEl>
                                        <p:attrNameLst>
                                          <p:attrName>ppt_x</p:attrName>
                                        </p:attrNameLst>
                                      </p:cBhvr>
                                      <p:to>
                                        <p:strVal val="(0.5)"/>
                                      </p:to>
                                    </p:set>
                                    <p:anim from="(0.5)" to="(#ppt_x)" calcmode="lin" valueType="num">
                                      <p:cBhvr>
                                        <p:cTn id="25" dur="1230" accel="100000" fill="hold">
                                          <p:stCondLst>
                                            <p:cond delay="770"/>
                                          </p:stCondLst>
                                        </p:cTn>
                                        <p:tgtEl>
                                          <p:spTgt spid="11270"/>
                                        </p:tgtEl>
                                        <p:attrNameLst>
                                          <p:attrName>ppt_x</p:attrName>
                                        </p:attrNameLst>
                                      </p:cBhvr>
                                    </p:anim>
                                    <p:set>
                                      <p:cBhvr>
                                        <p:cTn id="26" dur="770" fill="hold"/>
                                        <p:tgtEl>
                                          <p:spTgt spid="11270"/>
                                        </p:tgtEl>
                                        <p:attrNameLst>
                                          <p:attrName>ppt_y</p:attrName>
                                        </p:attrNameLst>
                                      </p:cBhvr>
                                      <p:to>
                                        <p:strVal val="(#ppt_y+0.4)"/>
                                      </p:to>
                                    </p:set>
                                    <p:anim from="(#ppt_y+0.4)" to="(#ppt_y)" calcmode="lin" valueType="num">
                                      <p:cBhvr>
                                        <p:cTn id="27" dur="1230" accel="100000" fill="hold">
                                          <p:stCondLst>
                                            <p:cond delay="770"/>
                                          </p:stCondLst>
                                        </p:cTn>
                                        <p:tgtEl>
                                          <p:spTgt spid="11270"/>
                                        </p:tgtEl>
                                        <p:attrNameLst>
                                          <p:attrName>ppt_y</p:attrName>
                                        </p:attrNameLst>
                                      </p:cBhvr>
                                    </p:anim>
                                  </p:childTnLst>
                                </p:cTn>
                              </p:par>
                              <p:par>
                                <p:cTn id="28" presetID="10" presetClass="exit" presetSubtype="0" fill="hold" grpId="1" nodeType="withEffect">
                                  <p:stCondLst>
                                    <p:cond delay="0"/>
                                  </p:stCondLst>
                                  <p:childTnLst>
                                    <p:animEffect transition="out" filter="fade">
                                      <p:cBhvr>
                                        <p:cTn id="29" dur="2000"/>
                                        <p:tgtEl>
                                          <p:spTgt spid="11269"/>
                                        </p:tgtEl>
                                      </p:cBhvr>
                                    </p:animEffect>
                                    <p:set>
                                      <p:cBhvr>
                                        <p:cTn id="30" dur="1" fill="hold">
                                          <p:stCondLst>
                                            <p:cond delay="1999"/>
                                          </p:stCondLst>
                                        </p:cTn>
                                        <p:tgtEl>
                                          <p:spTgt spid="1126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1" presetClass="entr" presetSubtype="0" fill="hold" grpId="0" nodeType="clickEffect">
                                  <p:stCondLst>
                                    <p:cond delay="0"/>
                                  </p:stCondLst>
                                  <p:childTnLst>
                                    <p:set>
                                      <p:cBhvr>
                                        <p:cTn id="34" dur="1" fill="hold">
                                          <p:stCondLst>
                                            <p:cond delay="0"/>
                                          </p:stCondLst>
                                        </p:cTn>
                                        <p:tgtEl>
                                          <p:spTgt spid="11271"/>
                                        </p:tgtEl>
                                        <p:attrNameLst>
                                          <p:attrName>style.visibility</p:attrName>
                                        </p:attrNameLst>
                                      </p:cBhvr>
                                      <p:to>
                                        <p:strVal val="visible"/>
                                      </p:to>
                                    </p:set>
                                    <p:animEffect transition="in" filter="fade">
                                      <p:cBhvr>
                                        <p:cTn id="35" dur="770" decel="100000"/>
                                        <p:tgtEl>
                                          <p:spTgt spid="11271"/>
                                        </p:tgtEl>
                                      </p:cBhvr>
                                    </p:animEffect>
                                    <p:animScale>
                                      <p:cBhvr>
                                        <p:cTn id="36" dur="770" decel="100000"/>
                                        <p:tgtEl>
                                          <p:spTgt spid="11271"/>
                                        </p:tgtEl>
                                      </p:cBhvr>
                                      <p:from x="10000" y="10000"/>
                                      <p:to x="200000" y="450000"/>
                                    </p:animScale>
                                    <p:animScale>
                                      <p:cBhvr>
                                        <p:cTn id="37" dur="1230" accel="100000" fill="hold">
                                          <p:stCondLst>
                                            <p:cond delay="770"/>
                                          </p:stCondLst>
                                        </p:cTn>
                                        <p:tgtEl>
                                          <p:spTgt spid="11271"/>
                                        </p:tgtEl>
                                      </p:cBhvr>
                                      <p:from x="200000" y="450000"/>
                                      <p:to x="100000" y="100000"/>
                                    </p:animScale>
                                    <p:set>
                                      <p:cBhvr>
                                        <p:cTn id="38" dur="770" fill="hold"/>
                                        <p:tgtEl>
                                          <p:spTgt spid="11271"/>
                                        </p:tgtEl>
                                        <p:attrNameLst>
                                          <p:attrName>ppt_x</p:attrName>
                                        </p:attrNameLst>
                                      </p:cBhvr>
                                      <p:to>
                                        <p:strVal val="(0.5)"/>
                                      </p:to>
                                    </p:set>
                                    <p:anim from="(0.5)" to="(#ppt_x)" calcmode="lin" valueType="num">
                                      <p:cBhvr>
                                        <p:cTn id="39" dur="1230" accel="100000" fill="hold">
                                          <p:stCondLst>
                                            <p:cond delay="770"/>
                                          </p:stCondLst>
                                        </p:cTn>
                                        <p:tgtEl>
                                          <p:spTgt spid="11271"/>
                                        </p:tgtEl>
                                        <p:attrNameLst>
                                          <p:attrName>ppt_x</p:attrName>
                                        </p:attrNameLst>
                                      </p:cBhvr>
                                    </p:anim>
                                    <p:set>
                                      <p:cBhvr>
                                        <p:cTn id="40" dur="770" fill="hold"/>
                                        <p:tgtEl>
                                          <p:spTgt spid="11271"/>
                                        </p:tgtEl>
                                        <p:attrNameLst>
                                          <p:attrName>ppt_y</p:attrName>
                                        </p:attrNameLst>
                                      </p:cBhvr>
                                      <p:to>
                                        <p:strVal val="(#ppt_y+0.4)"/>
                                      </p:to>
                                    </p:set>
                                    <p:anim from="(#ppt_y+0.4)" to="(#ppt_y)" calcmode="lin" valueType="num">
                                      <p:cBhvr>
                                        <p:cTn id="41" dur="1230" accel="100000" fill="hold">
                                          <p:stCondLst>
                                            <p:cond delay="770"/>
                                          </p:stCondLst>
                                        </p:cTn>
                                        <p:tgtEl>
                                          <p:spTgt spid="11271"/>
                                        </p:tgtEl>
                                        <p:attrNameLst>
                                          <p:attrName>ppt_y</p:attrName>
                                        </p:attrNameLst>
                                      </p:cBhvr>
                                    </p:anim>
                                  </p:childTnLst>
                                </p:cTn>
                              </p:par>
                              <p:par>
                                <p:cTn id="42" presetID="2" presetClass="exit" presetSubtype="4" fill="hold" grpId="1" nodeType="withEffect">
                                  <p:stCondLst>
                                    <p:cond delay="0"/>
                                  </p:stCondLst>
                                  <p:childTnLst>
                                    <p:anim calcmode="lin" valueType="num">
                                      <p:cBhvr additive="base">
                                        <p:cTn id="43" dur="500"/>
                                        <p:tgtEl>
                                          <p:spTgt spid="11270"/>
                                        </p:tgtEl>
                                        <p:attrNameLst>
                                          <p:attrName>ppt_x</p:attrName>
                                        </p:attrNameLst>
                                      </p:cBhvr>
                                      <p:tavLst>
                                        <p:tav tm="0">
                                          <p:val>
                                            <p:strVal val="ppt_x"/>
                                          </p:val>
                                        </p:tav>
                                        <p:tav tm="100000">
                                          <p:val>
                                            <p:strVal val="ppt_x"/>
                                          </p:val>
                                        </p:tav>
                                      </p:tavLst>
                                    </p:anim>
                                    <p:anim calcmode="lin" valueType="num">
                                      <p:cBhvr additive="base">
                                        <p:cTn id="44" dur="500"/>
                                        <p:tgtEl>
                                          <p:spTgt spid="11270"/>
                                        </p:tgtEl>
                                        <p:attrNameLst>
                                          <p:attrName>ppt_y</p:attrName>
                                        </p:attrNameLst>
                                      </p:cBhvr>
                                      <p:tavLst>
                                        <p:tav tm="0">
                                          <p:val>
                                            <p:strVal val="ppt_y"/>
                                          </p:val>
                                        </p:tav>
                                        <p:tav tm="100000">
                                          <p:val>
                                            <p:strVal val="1+ppt_h/2"/>
                                          </p:val>
                                        </p:tav>
                                      </p:tavLst>
                                    </p:anim>
                                    <p:set>
                                      <p:cBhvr>
                                        <p:cTn id="45" dur="1" fill="hold">
                                          <p:stCondLst>
                                            <p:cond delay="499"/>
                                          </p:stCondLst>
                                        </p:cTn>
                                        <p:tgtEl>
                                          <p:spTgt spid="11270"/>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11272"/>
                                        </p:tgtEl>
                                        <p:attrNameLst>
                                          <p:attrName>style.visibility</p:attrName>
                                        </p:attrNameLst>
                                      </p:cBhvr>
                                      <p:to>
                                        <p:strVal val="visible"/>
                                      </p:to>
                                    </p:set>
                                    <p:anim from="(-#ppt_w/2)" to="(#ppt_x)" calcmode="lin" valueType="num">
                                      <p:cBhvr>
                                        <p:cTn id="50" dur="600" fill="hold">
                                          <p:stCondLst>
                                            <p:cond delay="0"/>
                                          </p:stCondLst>
                                        </p:cTn>
                                        <p:tgtEl>
                                          <p:spTgt spid="11272"/>
                                        </p:tgtEl>
                                        <p:attrNameLst>
                                          <p:attrName>ppt_x</p:attrName>
                                        </p:attrNameLst>
                                      </p:cBhvr>
                                    </p:anim>
                                    <p:anim from="0" to="-1.0" calcmode="lin" valueType="num">
                                      <p:cBhvr>
                                        <p:cTn id="51" dur="200" decel="50000" autoRev="1" fill="hold">
                                          <p:stCondLst>
                                            <p:cond delay="600"/>
                                          </p:stCondLst>
                                        </p:cTn>
                                        <p:tgtEl>
                                          <p:spTgt spid="11272"/>
                                        </p:tgtEl>
                                        <p:attrNameLst>
                                          <p:attrName>xshear</p:attrName>
                                        </p:attrNameLst>
                                      </p:cBhvr>
                                    </p:anim>
                                    <p:animScale>
                                      <p:cBhvr>
                                        <p:cTn id="52" dur="200" decel="100000" autoRev="1" fill="hold">
                                          <p:stCondLst>
                                            <p:cond delay="600"/>
                                          </p:stCondLst>
                                        </p:cTn>
                                        <p:tgtEl>
                                          <p:spTgt spid="11272"/>
                                        </p:tgtEl>
                                      </p:cBhvr>
                                      <p:from x="100000" y="100000"/>
                                      <p:to x="80000" y="100000"/>
                                    </p:animScale>
                                    <p:anim by="(#ppt_h/3+#ppt_w*0.1)" calcmode="lin" valueType="num">
                                      <p:cBhvr additive="sum">
                                        <p:cTn id="53" dur="200" decel="100000" autoRev="1" fill="hold">
                                          <p:stCondLst>
                                            <p:cond delay="600"/>
                                          </p:stCondLst>
                                        </p:cTn>
                                        <p:tgtEl>
                                          <p:spTgt spid="11272"/>
                                        </p:tgtEl>
                                        <p:attrNameLst>
                                          <p:attrName>ppt_x</p:attrName>
                                        </p:attrNameLst>
                                      </p:cBhvr>
                                    </p:anim>
                                  </p:childTnLst>
                                </p:cTn>
                              </p:par>
                              <p:par>
                                <p:cTn id="54" presetID="24" presetClass="exit" presetSubtype="0" fill="hold" grpId="1" nodeType="withEffect">
                                  <p:stCondLst>
                                    <p:cond delay="0"/>
                                  </p:stCondLst>
                                  <p:childTnLst>
                                    <p:anim to="" calcmode="lin" valueType="num">
                                      <p:cBhvr>
                                        <p:cTn id="55" dur="1"/>
                                        <p:tgtEl>
                                          <p:spTgt spid="11271"/>
                                        </p:tgtEl>
                                        <p:attrNameLst>
                                          <p:attrName/>
                                        </p:attrNameLst>
                                      </p:cBhvr>
                                    </p:anim>
                                    <p:set>
                                      <p:cBhvr>
                                        <p:cTn id="56" dur="1" fill="hold">
                                          <p:stCondLst>
                                            <p:cond delay="0"/>
                                          </p:stCondLst>
                                        </p:cTn>
                                        <p:tgtEl>
                                          <p:spTgt spid="112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8" grpId="1"/>
      <p:bldP spid="11269" grpId="0"/>
      <p:bldP spid="11269" grpId="1"/>
      <p:bldP spid="11270" grpId="0"/>
      <p:bldP spid="11270" grpId="1"/>
      <p:bldP spid="11271" grpId="0"/>
      <p:bldP spid="11271" grpId="1"/>
      <p:bldP spid="112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2"/>
          <p:cNvPicPr>
            <a:picLocks noGrp="1" noChangeAspect="1" noChangeArrowheads="1"/>
          </p:cNvPicPr>
          <p:nvPr>
            <p:ph/>
          </p:nvPr>
        </p:nvPicPr>
        <p:blipFill>
          <a:blip r:embed="rId2">
            <a:extLst>
              <a:ext uri="{28A0092B-C50C-407E-A947-70E740481C1C}">
                <a14:useLocalDpi xmlns:a14="http://schemas.microsoft.com/office/drawing/2010/main" val="0"/>
              </a:ext>
            </a:extLst>
          </a:blip>
          <a:srcRect r="2144"/>
          <a:stretch>
            <a:fillRect/>
          </a:stretch>
        </p:blipFill>
        <p:spPr>
          <a:xfrm>
            <a:off x="2133600" y="1371601"/>
            <a:ext cx="7772400" cy="5434013"/>
          </a:xfrm>
          <a:noFill/>
        </p:spPr>
      </p:pic>
      <p:sp>
        <p:nvSpPr>
          <p:cNvPr id="11"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E29CF2C-AE4E-43B7-9F31-4DFAE34CF52B}" type="slidenum">
              <a:rPr lang="en-US" altLang="en-US">
                <a:solidFill>
                  <a:srgbClr val="898989"/>
                </a:solidFill>
              </a:rPr>
              <a:pPr/>
              <a:t>24</a:t>
            </a:fld>
            <a:endParaRPr lang="en-US" altLang="en-US">
              <a:solidFill>
                <a:srgbClr val="898989"/>
              </a:solidFill>
            </a:endParaRPr>
          </a:p>
        </p:txBody>
      </p:sp>
      <p:sp>
        <p:nvSpPr>
          <p:cNvPr id="12292" name="Rectangle 4"/>
          <p:cNvSpPr>
            <a:spLocks noChangeArrowheads="1"/>
          </p:cNvSpPr>
          <p:nvPr/>
        </p:nvSpPr>
        <p:spPr bwMode="auto">
          <a:xfrm>
            <a:off x="2743200" y="3048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98450" algn="l"/>
                <a:tab pos="352425" algn="l"/>
                <a:tab pos="3794125" algn="r"/>
              </a:tabLst>
              <a:defRPr>
                <a:solidFill>
                  <a:schemeClr val="tx1"/>
                </a:solidFill>
                <a:latin typeface="Tahoma" panose="020B0604030504040204" pitchFamily="34" charset="0"/>
              </a:defRPr>
            </a:lvl1pPr>
            <a:lvl2pPr marL="742950" indent="-285750">
              <a:tabLst>
                <a:tab pos="298450" algn="l"/>
                <a:tab pos="352425" algn="l"/>
                <a:tab pos="3794125" algn="r"/>
              </a:tabLst>
              <a:defRPr>
                <a:solidFill>
                  <a:schemeClr val="tx1"/>
                </a:solidFill>
                <a:latin typeface="Tahoma" panose="020B0604030504040204" pitchFamily="34" charset="0"/>
              </a:defRPr>
            </a:lvl2pPr>
            <a:lvl3pPr marL="1143000" indent="-228600">
              <a:tabLst>
                <a:tab pos="298450" algn="l"/>
                <a:tab pos="352425" algn="l"/>
                <a:tab pos="3794125" algn="r"/>
              </a:tabLst>
              <a:defRPr>
                <a:solidFill>
                  <a:schemeClr val="tx1"/>
                </a:solidFill>
                <a:latin typeface="Tahoma" panose="020B0604030504040204" pitchFamily="34" charset="0"/>
              </a:defRPr>
            </a:lvl3pPr>
            <a:lvl4pPr marL="1600200" indent="-228600">
              <a:tabLst>
                <a:tab pos="298450" algn="l"/>
                <a:tab pos="352425" algn="l"/>
                <a:tab pos="3794125" algn="r"/>
              </a:tabLst>
              <a:defRPr>
                <a:solidFill>
                  <a:schemeClr val="tx1"/>
                </a:solidFill>
                <a:latin typeface="Tahoma" panose="020B0604030504040204" pitchFamily="34" charset="0"/>
              </a:defRPr>
            </a:lvl4pPr>
            <a:lvl5pPr marL="2057400" indent="-228600">
              <a:tabLst>
                <a:tab pos="298450" algn="l"/>
                <a:tab pos="352425"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Face Width</a:t>
            </a:r>
            <a:r>
              <a:rPr lang="en-US" altLang="en-US" i="1">
                <a:latin typeface="Arial" panose="020B0604020202020204" pitchFamily="34" charset="0"/>
              </a:rPr>
              <a:t> </a:t>
            </a:r>
          </a:p>
          <a:p>
            <a:pPr eaLnBrk="1" hangingPunct="1"/>
            <a:r>
              <a:rPr lang="en-US" altLang="en-US">
                <a:latin typeface="Arial" panose="020B0604020202020204" pitchFamily="34" charset="0"/>
              </a:rPr>
              <a:t>The length of the tooth parallel to the gear axis is the Face width.</a:t>
            </a:r>
          </a:p>
        </p:txBody>
      </p:sp>
      <p:sp>
        <p:nvSpPr>
          <p:cNvPr id="12293" name="Rectangle 5"/>
          <p:cNvSpPr>
            <a:spLocks noChangeArrowheads="1"/>
          </p:cNvSpPr>
          <p:nvPr/>
        </p:nvSpPr>
        <p:spPr bwMode="auto">
          <a:xfrm>
            <a:off x="3733800" y="228600"/>
            <a:ext cx="4032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98450" algn="l"/>
                <a:tab pos="352425" algn="l"/>
                <a:tab pos="3794125" algn="r"/>
              </a:tabLst>
              <a:defRPr>
                <a:solidFill>
                  <a:schemeClr val="tx1"/>
                </a:solidFill>
                <a:latin typeface="Tahoma" panose="020B0604030504040204" pitchFamily="34" charset="0"/>
              </a:defRPr>
            </a:lvl1pPr>
            <a:lvl2pPr marL="742950" indent="-285750">
              <a:tabLst>
                <a:tab pos="298450" algn="l"/>
                <a:tab pos="352425" algn="l"/>
                <a:tab pos="3794125" algn="r"/>
              </a:tabLst>
              <a:defRPr>
                <a:solidFill>
                  <a:schemeClr val="tx1"/>
                </a:solidFill>
                <a:latin typeface="Tahoma" panose="020B0604030504040204" pitchFamily="34" charset="0"/>
              </a:defRPr>
            </a:lvl2pPr>
            <a:lvl3pPr marL="1143000" indent="-228600">
              <a:tabLst>
                <a:tab pos="298450" algn="l"/>
                <a:tab pos="352425" algn="l"/>
                <a:tab pos="3794125" algn="r"/>
              </a:tabLst>
              <a:defRPr>
                <a:solidFill>
                  <a:schemeClr val="tx1"/>
                </a:solidFill>
                <a:latin typeface="Tahoma" panose="020B0604030504040204" pitchFamily="34" charset="0"/>
              </a:defRPr>
            </a:lvl3pPr>
            <a:lvl4pPr marL="1600200" indent="-228600">
              <a:tabLst>
                <a:tab pos="298450" algn="l"/>
                <a:tab pos="352425" algn="l"/>
                <a:tab pos="3794125" algn="r"/>
              </a:tabLst>
              <a:defRPr>
                <a:solidFill>
                  <a:schemeClr val="tx1"/>
                </a:solidFill>
                <a:latin typeface="Tahoma" panose="020B0604030504040204" pitchFamily="34" charset="0"/>
              </a:defRPr>
            </a:lvl4pPr>
            <a:lvl5pPr marL="2057400" indent="-228600">
              <a:tabLst>
                <a:tab pos="298450" algn="l"/>
                <a:tab pos="352425"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Top Land</a:t>
            </a:r>
            <a:r>
              <a:rPr lang="en-US" altLang="en-US" i="1">
                <a:latin typeface="Arial" panose="020B0604020202020204" pitchFamily="34" charset="0"/>
              </a:rPr>
              <a:t> </a:t>
            </a:r>
          </a:p>
          <a:p>
            <a:pPr eaLnBrk="1" hangingPunct="1"/>
            <a:r>
              <a:rPr lang="en-US" altLang="en-US" b="1">
                <a:latin typeface="Arial" panose="020B0604020202020204" pitchFamily="34" charset="0"/>
              </a:rPr>
              <a:t>It </a:t>
            </a:r>
            <a:r>
              <a:rPr lang="en-US" altLang="en-US">
                <a:latin typeface="Arial" panose="020B0604020202020204" pitchFamily="34" charset="0"/>
              </a:rPr>
              <a:t>is the surface of the top of the tooth.</a:t>
            </a:r>
          </a:p>
          <a:p>
            <a:pPr eaLnBrk="1" hangingPunct="1"/>
            <a:r>
              <a:rPr lang="en-US" altLang="en-US">
                <a:latin typeface="Arial" panose="020B0604020202020204" pitchFamily="34" charset="0"/>
              </a:rPr>
              <a:t>	</a:t>
            </a:r>
          </a:p>
        </p:txBody>
      </p:sp>
      <p:sp>
        <p:nvSpPr>
          <p:cNvPr id="12294" name="Rectangle 6"/>
          <p:cNvSpPr>
            <a:spLocks noChangeArrowheads="1"/>
          </p:cNvSpPr>
          <p:nvPr/>
        </p:nvSpPr>
        <p:spPr bwMode="auto">
          <a:xfrm>
            <a:off x="3124200" y="3810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98450" algn="l"/>
                <a:tab pos="352425" algn="l"/>
                <a:tab pos="3794125" algn="r"/>
              </a:tabLst>
              <a:defRPr>
                <a:solidFill>
                  <a:schemeClr val="tx1"/>
                </a:solidFill>
                <a:latin typeface="Tahoma" panose="020B0604030504040204" pitchFamily="34" charset="0"/>
              </a:defRPr>
            </a:lvl1pPr>
            <a:lvl2pPr marL="742950" indent="-285750">
              <a:tabLst>
                <a:tab pos="298450" algn="l"/>
                <a:tab pos="352425" algn="l"/>
                <a:tab pos="3794125" algn="r"/>
              </a:tabLst>
              <a:defRPr>
                <a:solidFill>
                  <a:schemeClr val="tx1"/>
                </a:solidFill>
                <a:latin typeface="Tahoma" panose="020B0604030504040204" pitchFamily="34" charset="0"/>
              </a:defRPr>
            </a:lvl2pPr>
            <a:lvl3pPr marL="1143000" indent="-228600">
              <a:tabLst>
                <a:tab pos="298450" algn="l"/>
                <a:tab pos="352425" algn="l"/>
                <a:tab pos="3794125" algn="r"/>
              </a:tabLst>
              <a:defRPr>
                <a:solidFill>
                  <a:schemeClr val="tx1"/>
                </a:solidFill>
                <a:latin typeface="Tahoma" panose="020B0604030504040204" pitchFamily="34" charset="0"/>
              </a:defRPr>
            </a:lvl3pPr>
            <a:lvl4pPr marL="1600200" indent="-228600">
              <a:tabLst>
                <a:tab pos="298450" algn="l"/>
                <a:tab pos="352425" algn="l"/>
                <a:tab pos="3794125" algn="r"/>
              </a:tabLst>
              <a:defRPr>
                <a:solidFill>
                  <a:schemeClr val="tx1"/>
                </a:solidFill>
                <a:latin typeface="Tahoma" panose="020B0604030504040204" pitchFamily="34" charset="0"/>
              </a:defRPr>
            </a:lvl4pPr>
            <a:lvl5pPr marL="2057400" indent="-228600">
              <a:tabLst>
                <a:tab pos="298450" algn="l"/>
                <a:tab pos="352425"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98450" algn="l"/>
                <a:tab pos="352425"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Bottom Land</a:t>
            </a:r>
            <a:r>
              <a:rPr lang="en-US" altLang="en-US" i="1">
                <a:latin typeface="Arial" panose="020B0604020202020204" pitchFamily="34" charset="0"/>
              </a:rPr>
              <a:t> </a:t>
            </a:r>
          </a:p>
          <a:p>
            <a:pPr eaLnBrk="1" hangingPunct="1"/>
            <a:r>
              <a:rPr lang="en-US" altLang="en-US">
                <a:latin typeface="Arial" panose="020B0604020202020204" pitchFamily="34" charset="0"/>
              </a:rPr>
              <a:t>The surface of the bottom of the tooth between the adjacent fillets.</a:t>
            </a:r>
          </a:p>
        </p:txBody>
      </p:sp>
      <p:sp>
        <p:nvSpPr>
          <p:cNvPr id="12295" name="Rectangle 7"/>
          <p:cNvSpPr>
            <a:spLocks noChangeArrowheads="1"/>
          </p:cNvSpPr>
          <p:nvPr/>
        </p:nvSpPr>
        <p:spPr bwMode="auto">
          <a:xfrm>
            <a:off x="3200400" y="381000"/>
            <a:ext cx="514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12725" algn="l"/>
                <a:tab pos="298450" algn="l"/>
                <a:tab pos="352425" algn="l"/>
                <a:tab pos="3794125" algn="r"/>
              </a:tabLst>
              <a:defRPr>
                <a:solidFill>
                  <a:schemeClr val="tx1"/>
                </a:solidFill>
                <a:latin typeface="Tahoma" panose="020B0604030504040204" pitchFamily="34" charset="0"/>
              </a:defRPr>
            </a:lvl1pPr>
            <a:lvl2pPr marL="742950" indent="-285750">
              <a:tabLst>
                <a:tab pos="212725" algn="l"/>
                <a:tab pos="298450" algn="l"/>
                <a:tab pos="352425" algn="l"/>
                <a:tab pos="3794125" algn="r"/>
              </a:tabLst>
              <a:defRPr>
                <a:solidFill>
                  <a:schemeClr val="tx1"/>
                </a:solidFill>
                <a:latin typeface="Tahoma" panose="020B0604030504040204" pitchFamily="34" charset="0"/>
              </a:defRPr>
            </a:lvl2pPr>
            <a:lvl3pPr marL="1143000" indent="-228600">
              <a:tabLst>
                <a:tab pos="212725" algn="l"/>
                <a:tab pos="298450" algn="l"/>
                <a:tab pos="352425" algn="l"/>
                <a:tab pos="3794125" algn="r"/>
              </a:tabLst>
              <a:defRPr>
                <a:solidFill>
                  <a:schemeClr val="tx1"/>
                </a:solidFill>
                <a:latin typeface="Tahoma" panose="020B0604030504040204" pitchFamily="34" charset="0"/>
              </a:defRPr>
            </a:lvl3pPr>
            <a:lvl4pPr marL="1600200" indent="-228600">
              <a:tabLst>
                <a:tab pos="212725" algn="l"/>
                <a:tab pos="298450" algn="l"/>
                <a:tab pos="352425" algn="l"/>
                <a:tab pos="3794125" algn="r"/>
              </a:tabLst>
              <a:defRPr>
                <a:solidFill>
                  <a:schemeClr val="tx1"/>
                </a:solidFill>
                <a:latin typeface="Tahoma" panose="020B0604030504040204" pitchFamily="34" charset="0"/>
              </a:defRPr>
            </a:lvl4pPr>
            <a:lvl5pPr marL="2057400" indent="-228600">
              <a:tabLst>
                <a:tab pos="212725" algn="l"/>
                <a:tab pos="298450" algn="l"/>
                <a:tab pos="352425"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9pPr>
          </a:lstStyle>
          <a:p>
            <a:pPr algn="just" eaLnBrk="1" hangingPunct="1"/>
            <a:r>
              <a:rPr lang="en-US" altLang="en-US" b="1" u="sng">
                <a:latin typeface="Arial" panose="020B0604020202020204" pitchFamily="34" charset="0"/>
              </a:rPr>
              <a:t>Face Tooth</a:t>
            </a:r>
            <a:r>
              <a:rPr lang="en-US" altLang="en-US">
                <a:latin typeface="Arial" panose="020B0604020202020204" pitchFamily="34" charset="0"/>
              </a:rPr>
              <a:t> </a:t>
            </a:r>
          </a:p>
          <a:p>
            <a:pPr algn="just" eaLnBrk="1" hangingPunct="1"/>
            <a:r>
              <a:rPr lang="en-US" altLang="en-US">
                <a:latin typeface="Arial" panose="020B0604020202020204" pitchFamily="34" charset="0"/>
              </a:rPr>
              <a:t>surface between the pitch circle and the top land.</a:t>
            </a:r>
          </a:p>
        </p:txBody>
      </p:sp>
      <p:sp>
        <p:nvSpPr>
          <p:cNvPr id="12296" name="Rectangle 8"/>
          <p:cNvSpPr>
            <a:spLocks noChangeArrowheads="1"/>
          </p:cNvSpPr>
          <p:nvPr/>
        </p:nvSpPr>
        <p:spPr bwMode="auto">
          <a:xfrm>
            <a:off x="2667000" y="381000"/>
            <a:ext cx="768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12725" algn="l"/>
                <a:tab pos="298450" algn="l"/>
                <a:tab pos="352425" algn="l"/>
                <a:tab pos="3794125" algn="r"/>
              </a:tabLst>
              <a:defRPr>
                <a:solidFill>
                  <a:schemeClr val="tx1"/>
                </a:solidFill>
                <a:latin typeface="Tahoma" panose="020B0604030504040204" pitchFamily="34" charset="0"/>
              </a:defRPr>
            </a:lvl1pPr>
            <a:lvl2pPr marL="742950" indent="-285750">
              <a:tabLst>
                <a:tab pos="212725" algn="l"/>
                <a:tab pos="298450" algn="l"/>
                <a:tab pos="352425" algn="l"/>
                <a:tab pos="3794125" algn="r"/>
              </a:tabLst>
              <a:defRPr>
                <a:solidFill>
                  <a:schemeClr val="tx1"/>
                </a:solidFill>
                <a:latin typeface="Tahoma" panose="020B0604030504040204" pitchFamily="34" charset="0"/>
              </a:defRPr>
            </a:lvl2pPr>
            <a:lvl3pPr marL="1143000" indent="-228600">
              <a:tabLst>
                <a:tab pos="212725" algn="l"/>
                <a:tab pos="298450" algn="l"/>
                <a:tab pos="352425" algn="l"/>
                <a:tab pos="3794125" algn="r"/>
              </a:tabLst>
              <a:defRPr>
                <a:solidFill>
                  <a:schemeClr val="tx1"/>
                </a:solidFill>
                <a:latin typeface="Tahoma" panose="020B0604030504040204" pitchFamily="34" charset="0"/>
              </a:defRPr>
            </a:lvl3pPr>
            <a:lvl4pPr marL="1600200" indent="-228600">
              <a:tabLst>
                <a:tab pos="212725" algn="l"/>
                <a:tab pos="298450" algn="l"/>
                <a:tab pos="352425" algn="l"/>
                <a:tab pos="3794125" algn="r"/>
              </a:tabLst>
              <a:defRPr>
                <a:solidFill>
                  <a:schemeClr val="tx1"/>
                </a:solidFill>
                <a:latin typeface="Tahoma" panose="020B0604030504040204" pitchFamily="34" charset="0"/>
              </a:defRPr>
            </a:lvl4pPr>
            <a:lvl5pPr marL="2057400" indent="-228600">
              <a:tabLst>
                <a:tab pos="212725" algn="l"/>
                <a:tab pos="298450" algn="l"/>
                <a:tab pos="352425"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Flank</a:t>
            </a:r>
            <a:r>
              <a:rPr lang="en-US" altLang="en-US" i="1">
                <a:latin typeface="Arial" panose="020B0604020202020204" pitchFamily="34" charset="0"/>
              </a:rPr>
              <a:t> </a:t>
            </a:r>
          </a:p>
          <a:p>
            <a:pPr eaLnBrk="1" hangingPunct="1"/>
            <a:r>
              <a:rPr lang="en-US" altLang="en-US">
                <a:latin typeface="Arial" panose="020B0604020202020204" pitchFamily="34" charset="0"/>
              </a:rPr>
              <a:t>Tooth surface between the pitch circle and the bottom land Including fillet.</a:t>
            </a:r>
          </a:p>
        </p:txBody>
      </p:sp>
      <p:sp>
        <p:nvSpPr>
          <p:cNvPr id="12297" name="Rectangle 9"/>
          <p:cNvSpPr>
            <a:spLocks noChangeArrowheads="1"/>
          </p:cNvSpPr>
          <p:nvPr/>
        </p:nvSpPr>
        <p:spPr bwMode="auto">
          <a:xfrm>
            <a:off x="3276600" y="304800"/>
            <a:ext cx="601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Fillet</a:t>
            </a:r>
          </a:p>
          <a:p>
            <a:pPr eaLnBrk="1" hangingPunct="1"/>
            <a:r>
              <a:rPr lang="en-US" altLang="en-US" b="1">
                <a:latin typeface="Arial" panose="020B0604020202020204" pitchFamily="34" charset="0"/>
              </a:rPr>
              <a:t>It </a:t>
            </a:r>
            <a:r>
              <a:rPr lang="en-US" altLang="en-US">
                <a:latin typeface="Arial" panose="020B0604020202020204" pitchFamily="34" charset="0"/>
              </a:rPr>
              <a:t>is the curved portion of the tooth flank at the root circle. </a:t>
            </a:r>
          </a:p>
        </p:txBody>
      </p:sp>
    </p:spTree>
    <p:extLst>
      <p:ext uri="{BB962C8B-B14F-4D97-AF65-F5344CB8AC3E}">
        <p14:creationId xmlns:p14="http://schemas.microsoft.com/office/powerpoint/2010/main" val="3848911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1000" fill="hold"/>
                                        <p:tgtEl>
                                          <p:spTgt spid="12293"/>
                                        </p:tgtEl>
                                        <p:attrNameLst>
                                          <p:attrName>ppt_w</p:attrName>
                                        </p:attrNameLst>
                                      </p:cBhvr>
                                      <p:tavLst>
                                        <p:tav tm="0">
                                          <p:val>
                                            <p:strVal val="#ppt_w*0.70"/>
                                          </p:val>
                                        </p:tav>
                                        <p:tav tm="100000">
                                          <p:val>
                                            <p:strVal val="#ppt_w"/>
                                          </p:val>
                                        </p:tav>
                                      </p:tavLst>
                                    </p:anim>
                                    <p:anim calcmode="lin" valueType="num">
                                      <p:cBhvr>
                                        <p:cTn id="13" dur="1000" fill="hold"/>
                                        <p:tgtEl>
                                          <p:spTgt spid="12293"/>
                                        </p:tgtEl>
                                        <p:attrNameLst>
                                          <p:attrName>ppt_h</p:attrName>
                                        </p:attrNameLst>
                                      </p:cBhvr>
                                      <p:tavLst>
                                        <p:tav tm="0">
                                          <p:val>
                                            <p:strVal val="#ppt_h"/>
                                          </p:val>
                                        </p:tav>
                                        <p:tav tm="100000">
                                          <p:val>
                                            <p:strVal val="#ppt_h"/>
                                          </p:val>
                                        </p:tav>
                                      </p:tavLst>
                                    </p:anim>
                                    <p:animEffect transition="in" filter="fade">
                                      <p:cBhvr>
                                        <p:cTn id="14" dur="1000"/>
                                        <p:tgtEl>
                                          <p:spTgt spid="12293"/>
                                        </p:tgtEl>
                                      </p:cBhvr>
                                    </p:animEffect>
                                  </p:childTnLst>
                                </p:cTn>
                              </p:par>
                              <p:par>
                                <p:cTn id="15" presetID="3" presetClass="exit" presetSubtype="10" fill="hold" grpId="1" nodeType="withEffect">
                                  <p:stCondLst>
                                    <p:cond delay="0"/>
                                  </p:stCondLst>
                                  <p:childTnLst>
                                    <p:animEffect transition="out" filter="blinds(horizontal)">
                                      <p:cBhvr>
                                        <p:cTn id="16" dur="500"/>
                                        <p:tgtEl>
                                          <p:spTgt spid="12292"/>
                                        </p:tgtEl>
                                      </p:cBhvr>
                                    </p:animEffect>
                                    <p:set>
                                      <p:cBhvr>
                                        <p:cTn id="17" dur="1" fill="hold">
                                          <p:stCondLst>
                                            <p:cond delay="499"/>
                                          </p:stCondLst>
                                        </p:cTn>
                                        <p:tgtEl>
                                          <p:spTgt spid="1229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294"/>
                                        </p:tgtEl>
                                        <p:attrNameLst>
                                          <p:attrName>style.visibility</p:attrName>
                                        </p:attrNameLst>
                                      </p:cBhvr>
                                      <p:to>
                                        <p:strVal val="visible"/>
                                      </p:to>
                                    </p:set>
                                    <p:anim calcmode="lin" valueType="num">
                                      <p:cBhvr>
                                        <p:cTn id="22" dur="1000" fill="hold"/>
                                        <p:tgtEl>
                                          <p:spTgt spid="12294"/>
                                        </p:tgtEl>
                                        <p:attrNameLst>
                                          <p:attrName>ppt_w</p:attrName>
                                        </p:attrNameLst>
                                      </p:cBhvr>
                                      <p:tavLst>
                                        <p:tav tm="0">
                                          <p:val>
                                            <p:fltVal val="0"/>
                                          </p:val>
                                        </p:tav>
                                        <p:tav tm="100000">
                                          <p:val>
                                            <p:strVal val="#ppt_w"/>
                                          </p:val>
                                        </p:tav>
                                      </p:tavLst>
                                    </p:anim>
                                    <p:anim calcmode="lin" valueType="num">
                                      <p:cBhvr>
                                        <p:cTn id="23" dur="1000" fill="hold"/>
                                        <p:tgtEl>
                                          <p:spTgt spid="12294"/>
                                        </p:tgtEl>
                                        <p:attrNameLst>
                                          <p:attrName>ppt_h</p:attrName>
                                        </p:attrNameLst>
                                      </p:cBhvr>
                                      <p:tavLst>
                                        <p:tav tm="0">
                                          <p:val>
                                            <p:fltVal val="0"/>
                                          </p:val>
                                        </p:tav>
                                        <p:tav tm="100000">
                                          <p:val>
                                            <p:strVal val="#ppt_h"/>
                                          </p:val>
                                        </p:tav>
                                      </p:tavLst>
                                    </p:anim>
                                    <p:anim calcmode="lin" valueType="num">
                                      <p:cBhvr>
                                        <p:cTn id="24" dur="1000" fill="hold"/>
                                        <p:tgtEl>
                                          <p:spTgt spid="1229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294"/>
                                        </p:tgtEl>
                                        <p:attrNameLst>
                                          <p:attrName>ppt_y</p:attrName>
                                        </p:attrNameLst>
                                      </p:cBhvr>
                                      <p:tavLst>
                                        <p:tav tm="0" fmla="#ppt_y+(sin(-2*pi*(1-$))*-#ppt_x+cos(-2*pi*(1-$))*(1-#ppt_y))*(1-$)">
                                          <p:val>
                                            <p:fltVal val="0"/>
                                          </p:val>
                                        </p:tav>
                                        <p:tav tm="100000">
                                          <p:val>
                                            <p:fltVal val="1"/>
                                          </p:val>
                                        </p:tav>
                                      </p:tavLst>
                                    </p:anim>
                                  </p:childTnLst>
                                </p:cTn>
                              </p:par>
                              <p:par>
                                <p:cTn id="26" presetID="24" presetClass="exit" presetSubtype="0" fill="hold" grpId="1" nodeType="withEffect">
                                  <p:stCondLst>
                                    <p:cond delay="0"/>
                                  </p:stCondLst>
                                  <p:childTnLst>
                                    <p:anim to="" calcmode="lin" valueType="num">
                                      <p:cBhvr>
                                        <p:cTn id="27" dur="1"/>
                                        <p:tgtEl>
                                          <p:spTgt spid="12293"/>
                                        </p:tgtEl>
                                        <p:attrNameLst>
                                          <p:attrName/>
                                        </p:attrNameLst>
                                      </p:cBhvr>
                                    </p:anim>
                                    <p:set>
                                      <p:cBhvr>
                                        <p:cTn id="28" dur="1" fill="hold">
                                          <p:stCondLst>
                                            <p:cond delay="0"/>
                                          </p:stCondLst>
                                        </p:cTn>
                                        <p:tgtEl>
                                          <p:spTgt spid="1229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9" presetClass="entr" presetSubtype="0" accel="100000" fill="hold" grpId="0" nodeType="clickEffect">
                                  <p:stCondLst>
                                    <p:cond delay="0"/>
                                  </p:stCondLst>
                                  <p:iterate type="lt">
                                    <p:tmPct val="0"/>
                                  </p:iterate>
                                  <p:childTnLst>
                                    <p:set>
                                      <p:cBhvr>
                                        <p:cTn id="32" dur="1" fill="hold">
                                          <p:stCondLst>
                                            <p:cond delay="0"/>
                                          </p:stCondLst>
                                        </p:cTn>
                                        <p:tgtEl>
                                          <p:spTgt spid="12295"/>
                                        </p:tgtEl>
                                        <p:attrNameLst>
                                          <p:attrName>style.visibility</p:attrName>
                                        </p:attrNameLst>
                                      </p:cBhvr>
                                      <p:to>
                                        <p:strVal val="visible"/>
                                      </p:to>
                                    </p:set>
                                    <p:anim calcmode="lin" valueType="num">
                                      <p:cBhvr>
                                        <p:cTn id="33" dur="500" fill="hold"/>
                                        <p:tgtEl>
                                          <p:spTgt spid="12295"/>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2295"/>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2295"/>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2295"/>
                                        </p:tgtEl>
                                        <p:attrNameLst>
                                          <p:attrName>ppt_y</p:attrName>
                                        </p:attrNameLst>
                                      </p:cBhvr>
                                      <p:tavLst>
                                        <p:tav tm="0">
                                          <p:val>
                                            <p:strVal val="#ppt_y"/>
                                          </p:val>
                                        </p:tav>
                                        <p:tav tm="100000">
                                          <p:val>
                                            <p:strVal val="#ppt_y"/>
                                          </p:val>
                                        </p:tav>
                                      </p:tavLst>
                                    </p:anim>
                                  </p:childTnLst>
                                </p:cTn>
                              </p:par>
                              <p:par>
                                <p:cTn id="37" presetID="13" presetClass="exit" presetSubtype="16" fill="hold" grpId="1" nodeType="withEffect">
                                  <p:stCondLst>
                                    <p:cond delay="0"/>
                                  </p:stCondLst>
                                  <p:childTnLst>
                                    <p:animEffect transition="out" filter="plus(in)">
                                      <p:cBhvr>
                                        <p:cTn id="38" dur="2000"/>
                                        <p:tgtEl>
                                          <p:spTgt spid="12294"/>
                                        </p:tgtEl>
                                      </p:cBhvr>
                                    </p:animEffect>
                                    <p:set>
                                      <p:cBhvr>
                                        <p:cTn id="39" dur="1" fill="hold">
                                          <p:stCondLst>
                                            <p:cond delay="1999"/>
                                          </p:stCondLst>
                                        </p:cTn>
                                        <p:tgtEl>
                                          <p:spTgt spid="12294"/>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12296"/>
                                        </p:tgtEl>
                                        <p:attrNameLst>
                                          <p:attrName>style.visibility</p:attrName>
                                        </p:attrNameLst>
                                      </p:cBhvr>
                                      <p:to>
                                        <p:strVal val="visible"/>
                                      </p:to>
                                    </p:set>
                                    <p:anim calcmode="lin" valueType="num">
                                      <p:cBhvr>
                                        <p:cTn id="44" dur="500" fill="hold"/>
                                        <p:tgtEl>
                                          <p:spTgt spid="12296"/>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12296"/>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12296"/>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12296"/>
                                        </p:tgtEl>
                                        <p:attrNameLst>
                                          <p:attrName>ppt_y</p:attrName>
                                        </p:attrNameLst>
                                      </p:cBhvr>
                                      <p:tavLst>
                                        <p:tav tm="0">
                                          <p:val>
                                            <p:strVal val="#ppt_y"/>
                                          </p:val>
                                        </p:tav>
                                        <p:tav tm="100000">
                                          <p:val>
                                            <p:strVal val="#ppt_y"/>
                                          </p:val>
                                        </p:tav>
                                      </p:tavLst>
                                    </p:anim>
                                  </p:childTnLst>
                                </p:cTn>
                              </p:par>
                              <p:par>
                                <p:cTn id="48" presetID="45" presetClass="exit" presetSubtype="0" fill="hold" grpId="1" nodeType="withEffect">
                                  <p:stCondLst>
                                    <p:cond delay="0"/>
                                  </p:stCondLst>
                                  <p:iterate type="lt">
                                    <p:tmPct val="10000"/>
                                  </p:iterate>
                                  <p:childTnLst>
                                    <p:animEffect transition="out" filter="fade">
                                      <p:cBhvr>
                                        <p:cTn id="49" dur="2000"/>
                                        <p:tgtEl>
                                          <p:spTgt spid="12295"/>
                                        </p:tgtEl>
                                      </p:cBhvr>
                                    </p:animEffect>
                                    <p:anim calcmode="lin" valueType="num">
                                      <p:cBhvr>
                                        <p:cTn id="50" dur="2000"/>
                                        <p:tgtEl>
                                          <p:spTgt spid="1229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1" dur="2000"/>
                                        <p:tgtEl>
                                          <p:spTgt spid="12295"/>
                                        </p:tgtEl>
                                        <p:attrNameLst>
                                          <p:attrName>ppt_h</p:attrName>
                                        </p:attrNameLst>
                                      </p:cBhvr>
                                      <p:tavLst>
                                        <p:tav tm="0">
                                          <p:val>
                                            <p:strVal val="ppt_h"/>
                                          </p:val>
                                        </p:tav>
                                        <p:tav tm="100000">
                                          <p:val>
                                            <p:strVal val="ppt_h"/>
                                          </p:val>
                                        </p:tav>
                                      </p:tavLst>
                                    </p:anim>
                                    <p:set>
                                      <p:cBhvr>
                                        <p:cTn id="52" dur="1" fill="hold">
                                          <p:stCondLst>
                                            <p:cond delay="1999"/>
                                          </p:stCondLst>
                                        </p:cTn>
                                        <p:tgtEl>
                                          <p:spTgt spid="1229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12297"/>
                                        </p:tgtEl>
                                        <p:attrNameLst>
                                          <p:attrName>style.visibility</p:attrName>
                                        </p:attrNameLst>
                                      </p:cBhvr>
                                      <p:to>
                                        <p:strVal val="visible"/>
                                      </p:to>
                                    </p:set>
                                    <p:anim from="(-#ppt_w/2)" to="(#ppt_x)" calcmode="lin" valueType="num">
                                      <p:cBhvr>
                                        <p:cTn id="57" dur="600" fill="hold">
                                          <p:stCondLst>
                                            <p:cond delay="0"/>
                                          </p:stCondLst>
                                        </p:cTn>
                                        <p:tgtEl>
                                          <p:spTgt spid="12297"/>
                                        </p:tgtEl>
                                        <p:attrNameLst>
                                          <p:attrName>ppt_x</p:attrName>
                                        </p:attrNameLst>
                                      </p:cBhvr>
                                    </p:anim>
                                    <p:anim from="0" to="-1.0" calcmode="lin" valueType="num">
                                      <p:cBhvr>
                                        <p:cTn id="58" dur="200" decel="50000" autoRev="1" fill="hold">
                                          <p:stCondLst>
                                            <p:cond delay="600"/>
                                          </p:stCondLst>
                                        </p:cTn>
                                        <p:tgtEl>
                                          <p:spTgt spid="12297"/>
                                        </p:tgtEl>
                                        <p:attrNameLst>
                                          <p:attrName>xshear</p:attrName>
                                        </p:attrNameLst>
                                      </p:cBhvr>
                                    </p:anim>
                                    <p:animScale>
                                      <p:cBhvr>
                                        <p:cTn id="59" dur="200" decel="100000" autoRev="1" fill="hold">
                                          <p:stCondLst>
                                            <p:cond delay="600"/>
                                          </p:stCondLst>
                                        </p:cTn>
                                        <p:tgtEl>
                                          <p:spTgt spid="12297"/>
                                        </p:tgtEl>
                                      </p:cBhvr>
                                      <p:from x="100000" y="100000"/>
                                      <p:to x="80000" y="100000"/>
                                    </p:animScale>
                                    <p:anim by="(#ppt_h/3+#ppt_w*0.1)" calcmode="lin" valueType="num">
                                      <p:cBhvr additive="sum">
                                        <p:cTn id="60" dur="200" decel="100000" autoRev="1" fill="hold">
                                          <p:stCondLst>
                                            <p:cond delay="600"/>
                                          </p:stCondLst>
                                        </p:cTn>
                                        <p:tgtEl>
                                          <p:spTgt spid="12297"/>
                                        </p:tgtEl>
                                        <p:attrNameLst>
                                          <p:attrName>ppt_x</p:attrName>
                                        </p:attrNameLst>
                                      </p:cBhvr>
                                    </p:anim>
                                  </p:childTnLst>
                                </p:cTn>
                              </p:par>
                              <p:par>
                                <p:cTn id="61" presetID="2" presetClass="exit" presetSubtype="4" fill="hold" grpId="1" nodeType="withEffect">
                                  <p:stCondLst>
                                    <p:cond delay="0"/>
                                  </p:stCondLst>
                                  <p:childTnLst>
                                    <p:anim calcmode="lin" valueType="num">
                                      <p:cBhvr additive="base">
                                        <p:cTn id="62" dur="500"/>
                                        <p:tgtEl>
                                          <p:spTgt spid="12296"/>
                                        </p:tgtEl>
                                        <p:attrNameLst>
                                          <p:attrName>ppt_x</p:attrName>
                                        </p:attrNameLst>
                                      </p:cBhvr>
                                      <p:tavLst>
                                        <p:tav tm="0">
                                          <p:val>
                                            <p:strVal val="ppt_x"/>
                                          </p:val>
                                        </p:tav>
                                        <p:tav tm="100000">
                                          <p:val>
                                            <p:strVal val="ppt_x"/>
                                          </p:val>
                                        </p:tav>
                                      </p:tavLst>
                                    </p:anim>
                                    <p:anim calcmode="lin" valueType="num">
                                      <p:cBhvr additive="base">
                                        <p:cTn id="63" dur="500"/>
                                        <p:tgtEl>
                                          <p:spTgt spid="12296"/>
                                        </p:tgtEl>
                                        <p:attrNameLst>
                                          <p:attrName>ppt_y</p:attrName>
                                        </p:attrNameLst>
                                      </p:cBhvr>
                                      <p:tavLst>
                                        <p:tav tm="0">
                                          <p:val>
                                            <p:strVal val="ppt_y"/>
                                          </p:val>
                                        </p:tav>
                                        <p:tav tm="100000">
                                          <p:val>
                                            <p:strVal val="1+ppt_h/2"/>
                                          </p:val>
                                        </p:tav>
                                      </p:tavLst>
                                    </p:anim>
                                    <p:set>
                                      <p:cBhvr>
                                        <p:cTn id="64" dur="1" fill="hold">
                                          <p:stCondLst>
                                            <p:cond delay="499"/>
                                          </p:stCondLst>
                                        </p:cTn>
                                        <p:tgtEl>
                                          <p:spTgt spid="12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2" grpId="1"/>
      <p:bldP spid="12293" grpId="0"/>
      <p:bldP spid="12293" grpId="1"/>
      <p:bldP spid="12294" grpId="0"/>
      <p:bldP spid="12294" grpId="1"/>
      <p:bldP spid="12295" grpId="0"/>
      <p:bldP spid="12295" grpId="1"/>
      <p:bldP spid="12296" grpId="0"/>
      <p:bldP spid="12296" grpId="1"/>
      <p:bldP spid="122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F5A2BF3-8AD4-458B-8A3E-A1DDD2D31BAB}" type="slidenum">
              <a:rPr lang="en-US" altLang="en-US">
                <a:solidFill>
                  <a:srgbClr val="898989"/>
                </a:solidFill>
              </a:rPr>
              <a:pPr/>
              <a:t>25</a:t>
            </a:fld>
            <a:endParaRPr lang="en-US" altLang="en-US">
              <a:solidFill>
                <a:srgbClr val="898989"/>
              </a:solidFill>
            </a:endParaRPr>
          </a:p>
        </p:txBody>
      </p:sp>
      <p:sp>
        <p:nvSpPr>
          <p:cNvPr id="13316" name="Rectangle 4"/>
          <p:cNvSpPr>
            <a:spLocks noChangeArrowheads="1"/>
          </p:cNvSpPr>
          <p:nvPr/>
        </p:nvSpPr>
        <p:spPr bwMode="auto">
          <a:xfrm>
            <a:off x="1752600" y="76201"/>
            <a:ext cx="4114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212725" algn="l"/>
                <a:tab pos="298450" algn="l"/>
                <a:tab pos="352425" algn="l"/>
                <a:tab pos="3794125" algn="r"/>
              </a:tabLst>
              <a:defRPr>
                <a:solidFill>
                  <a:schemeClr val="tx1"/>
                </a:solidFill>
                <a:latin typeface="Tahoma" panose="020B0604030504040204" pitchFamily="34" charset="0"/>
              </a:defRPr>
            </a:lvl1pPr>
            <a:lvl2pPr marL="742950" indent="-285750">
              <a:tabLst>
                <a:tab pos="212725" algn="l"/>
                <a:tab pos="298450" algn="l"/>
                <a:tab pos="352425" algn="l"/>
                <a:tab pos="3794125" algn="r"/>
              </a:tabLst>
              <a:defRPr>
                <a:solidFill>
                  <a:schemeClr val="tx1"/>
                </a:solidFill>
                <a:latin typeface="Tahoma" panose="020B0604030504040204" pitchFamily="34" charset="0"/>
              </a:defRPr>
            </a:lvl2pPr>
            <a:lvl3pPr marL="1143000" indent="-228600">
              <a:tabLst>
                <a:tab pos="212725" algn="l"/>
                <a:tab pos="298450" algn="l"/>
                <a:tab pos="352425" algn="l"/>
                <a:tab pos="3794125" algn="r"/>
              </a:tabLst>
              <a:defRPr>
                <a:solidFill>
                  <a:schemeClr val="tx1"/>
                </a:solidFill>
                <a:latin typeface="Tahoma" panose="020B0604030504040204" pitchFamily="34" charset="0"/>
              </a:defRPr>
            </a:lvl3pPr>
            <a:lvl4pPr marL="1600200" indent="-228600">
              <a:tabLst>
                <a:tab pos="212725" algn="l"/>
                <a:tab pos="298450" algn="l"/>
                <a:tab pos="352425" algn="l"/>
                <a:tab pos="3794125" algn="r"/>
              </a:tabLst>
              <a:defRPr>
                <a:solidFill>
                  <a:schemeClr val="tx1"/>
                </a:solidFill>
                <a:latin typeface="Tahoma" panose="020B0604030504040204" pitchFamily="34" charset="0"/>
              </a:defRPr>
            </a:lvl4pPr>
            <a:lvl5pPr marL="2057400" indent="-228600">
              <a:tabLst>
                <a:tab pos="212725" algn="l"/>
                <a:tab pos="298450" algn="l"/>
                <a:tab pos="352425" algn="l"/>
                <a:tab pos="3794125" algn="r"/>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212725" algn="l"/>
                <a:tab pos="298450" algn="l"/>
                <a:tab pos="352425" algn="l"/>
                <a:tab pos="3794125" algn="r"/>
              </a:tabLst>
              <a:defRPr>
                <a:solidFill>
                  <a:schemeClr val="tx1"/>
                </a:solidFill>
                <a:latin typeface="Tahoma" panose="020B0604030504040204" pitchFamily="34" charset="0"/>
              </a:defRPr>
            </a:lvl9pPr>
          </a:lstStyle>
          <a:p>
            <a:pPr algn="just" eaLnBrk="1" hangingPunct="1"/>
            <a:r>
              <a:rPr lang="en-US" altLang="en-US" b="1" u="sng">
                <a:latin typeface="Arial" panose="020B0604020202020204" pitchFamily="34" charset="0"/>
              </a:rPr>
              <a:t>Line of Action or Pressure Line</a:t>
            </a:r>
            <a:r>
              <a:rPr lang="en-US" altLang="en-US" i="1">
                <a:latin typeface="Arial" panose="020B0604020202020204" pitchFamily="34" charset="0"/>
              </a:rPr>
              <a:t> </a:t>
            </a:r>
          </a:p>
          <a:p>
            <a:pPr algn="just" eaLnBrk="1" hangingPunct="1"/>
            <a:r>
              <a:rPr lang="en-US" altLang="en-US">
                <a:latin typeface="Arial" panose="020B0604020202020204" pitchFamily="34" charset="0"/>
              </a:rPr>
              <a:t>The force, which the driving tooth exerts on the driven tooth, is along a line from the pitch point to the point of contact of the two teeth. This line is also the common normal at the point of contact of the mating gears and is known as the line of action or the pressure line.</a:t>
            </a:r>
          </a:p>
        </p:txBody>
      </p:sp>
      <p:sp>
        <p:nvSpPr>
          <p:cNvPr id="13318" name="Rectangle 6"/>
          <p:cNvSpPr>
            <a:spLocks noChangeArrowheads="1"/>
          </p:cNvSpPr>
          <p:nvPr/>
        </p:nvSpPr>
        <p:spPr bwMode="auto">
          <a:xfrm>
            <a:off x="1828800" y="3124200"/>
            <a:ext cx="3276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Pressure Angle or Angle of Obliquity (cp)</a:t>
            </a:r>
            <a:r>
              <a:rPr lang="en-US" altLang="en-US" i="1">
                <a:latin typeface="Arial" panose="020B0604020202020204" pitchFamily="34" charset="0"/>
              </a:rPr>
              <a:t> </a:t>
            </a:r>
          </a:p>
          <a:p>
            <a:pPr eaLnBrk="1" hangingPunct="1"/>
            <a:r>
              <a:rPr lang="en-US" altLang="en-US">
                <a:latin typeface="Arial" panose="020B0604020202020204" pitchFamily="34" charset="0"/>
              </a:rPr>
              <a:t>The angle between the pressure line and the common tangent to the pitch circles is known as the pressure angle or the angle of obliquity </a:t>
            </a:r>
          </a:p>
        </p:txBody>
      </p:sp>
      <p:sp>
        <p:nvSpPr>
          <p:cNvPr id="13319" name="Rectangle 7"/>
          <p:cNvSpPr>
            <a:spLocks noChangeArrowheads="1"/>
          </p:cNvSpPr>
          <p:nvPr/>
        </p:nvSpPr>
        <p:spPr bwMode="auto">
          <a:xfrm>
            <a:off x="1752600" y="5667376"/>
            <a:ext cx="800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6038">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a:latin typeface="Arial" panose="020B0604020202020204" pitchFamily="34" charset="0"/>
              </a:rPr>
              <a:t>        For more power transmission and lesser pressure on the beams, pressure angle must be kept small. Standard pressure angles are 20° and 25°. Gears with 14.5° pressure angles have become almost obsolete</a:t>
            </a:r>
          </a:p>
          <a:p>
            <a:endParaRPr lang="en-US" altLang="en-US">
              <a:latin typeface="Arial" panose="020B0604020202020204" pitchFamily="34" charset="0"/>
            </a:endParaRPr>
          </a:p>
        </p:txBody>
      </p:sp>
      <p:pic>
        <p:nvPicPr>
          <p:cNvPr id="73734" name="Picture 2" descr="G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
            <a:ext cx="44958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953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anim calcmode="lin" valueType="num">
                                      <p:cBhvr>
                                        <p:cTn id="8" dur="2000" fill="hold"/>
                                        <p:tgtEl>
                                          <p:spTgt spid="13316"/>
                                        </p:tgtEl>
                                        <p:attrNameLst>
                                          <p:attrName>ppt_w</p:attrName>
                                        </p:attrNameLst>
                                      </p:cBhvr>
                                      <p:tavLst>
                                        <p:tav tm="0" fmla="#ppt_w*sin(2.5*pi*$)">
                                          <p:val>
                                            <p:fltVal val="0"/>
                                          </p:val>
                                        </p:tav>
                                        <p:tav tm="100000">
                                          <p:val>
                                            <p:fltVal val="1"/>
                                          </p:val>
                                        </p:tav>
                                      </p:tavLst>
                                    </p:anim>
                                    <p:anim calcmode="lin" valueType="num">
                                      <p:cBhvr>
                                        <p:cTn id="9" dur="2000" fill="hold"/>
                                        <p:tgtEl>
                                          <p:spTgt spid="1331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18"/>
                                        </p:tgtEl>
                                        <p:attrNameLst>
                                          <p:attrName>style.visibility</p:attrName>
                                        </p:attrNameLst>
                                      </p:cBhvr>
                                      <p:to>
                                        <p:strVal val="visible"/>
                                      </p:to>
                                    </p:set>
                                    <p:anim calcmode="discrete" valueType="clr">
                                      <p:cBhvr override="childStyle">
                                        <p:cTn id="14" dur="80"/>
                                        <p:tgtEl>
                                          <p:spTgt spid="1331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18"/>
                                        </p:tgtEl>
                                        <p:attrNameLst>
                                          <p:attrName>fillcolor</p:attrName>
                                        </p:attrNameLst>
                                      </p:cBhvr>
                                      <p:tavLst>
                                        <p:tav tm="0">
                                          <p:val>
                                            <p:clrVal>
                                              <a:schemeClr val="accent2"/>
                                            </p:clrVal>
                                          </p:val>
                                        </p:tav>
                                        <p:tav tm="50000">
                                          <p:val>
                                            <p:clrVal>
                                              <a:schemeClr val="hlink"/>
                                            </p:clrVal>
                                          </p:val>
                                        </p:tav>
                                      </p:tavLst>
                                    </p:anim>
                                    <p:set>
                                      <p:cBhvr>
                                        <p:cTn id="16" dur="80"/>
                                        <p:tgtEl>
                                          <p:spTgt spid="1331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3319"/>
                                        </p:tgtEl>
                                        <p:attrNameLst>
                                          <p:attrName>style.visibility</p:attrName>
                                        </p:attrNameLst>
                                      </p:cBhvr>
                                      <p:to>
                                        <p:strVal val="visible"/>
                                      </p:to>
                                    </p:set>
                                    <p:animEffect transition="in" filter="slide(fromBottom)">
                                      <p:cBhvr>
                                        <p:cTn id="2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8" grpId="0"/>
      <p:bldP spid="133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5B39266-2B52-4C59-99B3-5D61C5297A15}" type="slidenum">
              <a:rPr lang="en-US" altLang="en-US">
                <a:solidFill>
                  <a:srgbClr val="898989"/>
                </a:solidFill>
              </a:rPr>
              <a:pPr/>
              <a:t>26</a:t>
            </a:fld>
            <a:endParaRPr lang="en-US" altLang="en-US">
              <a:solidFill>
                <a:srgbClr val="898989"/>
              </a:solidFill>
            </a:endParaRPr>
          </a:p>
        </p:txBody>
      </p:sp>
      <p:pic>
        <p:nvPicPr>
          <p:cNvPr id="74755" name="Picture 2" descr="gearang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1"/>
            <a:ext cx="7996238"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3"/>
          <p:cNvSpPr txBox="1">
            <a:spLocks noChangeArrowheads="1"/>
          </p:cNvSpPr>
          <p:nvPr/>
        </p:nvSpPr>
        <p:spPr bwMode="auto">
          <a:xfrm>
            <a:off x="8153400" y="381000"/>
            <a:ext cx="2209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solidFill>
                  <a:srgbClr val="000000"/>
                </a:solidFill>
              </a:rPr>
              <a:t>Force perpendicular at </a:t>
            </a:r>
            <a:r>
              <a:rPr lang="en-US" altLang="en-US">
                <a:solidFill>
                  <a:srgbClr val="000000"/>
                </a:solidFill>
                <a:latin typeface="Symbol" panose="05050102010706020507" pitchFamily="18" charset="2"/>
              </a:rPr>
              <a:t>f</a:t>
            </a:r>
          </a:p>
        </p:txBody>
      </p:sp>
      <p:sp>
        <p:nvSpPr>
          <p:cNvPr id="74757" name="Line 4"/>
          <p:cNvSpPr>
            <a:spLocks noChangeShapeType="1"/>
          </p:cNvSpPr>
          <p:nvPr/>
        </p:nvSpPr>
        <p:spPr bwMode="auto">
          <a:xfrm flipH="1">
            <a:off x="6889750" y="4764"/>
            <a:ext cx="654050" cy="60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4925">
                <a:solidFill>
                  <a:srgbClr val="000000"/>
                </a:solidFill>
                <a:round/>
                <a:headEnd/>
                <a:tailEnd type="arrow" w="lg" len="lg"/>
              </a14:hiddenLine>
            </a:ext>
          </a:extLst>
        </p:spPr>
        <p:txBody>
          <a:bodyPr/>
          <a:lstStyle/>
          <a:p>
            <a:endParaRPr lang="en-IN"/>
          </a:p>
        </p:txBody>
      </p:sp>
      <p:sp>
        <p:nvSpPr>
          <p:cNvPr id="74758" name="Text Box 5"/>
          <p:cNvSpPr txBox="1">
            <a:spLocks noChangeArrowheads="1"/>
          </p:cNvSpPr>
          <p:nvPr/>
        </p:nvSpPr>
        <p:spPr bwMode="auto">
          <a:xfrm>
            <a:off x="3581400" y="3657600"/>
            <a:ext cx="16335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solidFill>
                  <a:srgbClr val="000000"/>
                </a:solidFill>
              </a:rPr>
              <a:t>Φ = 14.5˚</a:t>
            </a:r>
          </a:p>
        </p:txBody>
      </p:sp>
      <p:sp>
        <p:nvSpPr>
          <p:cNvPr id="74759" name="Text Box 6"/>
          <p:cNvSpPr txBox="1">
            <a:spLocks noChangeArrowheads="1"/>
          </p:cNvSpPr>
          <p:nvPr/>
        </p:nvSpPr>
        <p:spPr bwMode="auto">
          <a:xfrm>
            <a:off x="5791201" y="3657600"/>
            <a:ext cx="10461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solidFill>
                  <a:srgbClr val="000000"/>
                </a:solidFill>
              </a:rPr>
              <a:t>Φ = 20˚</a:t>
            </a:r>
          </a:p>
        </p:txBody>
      </p:sp>
      <p:sp>
        <p:nvSpPr>
          <p:cNvPr id="74760" name="Text Box 7"/>
          <p:cNvSpPr txBox="1">
            <a:spLocks noChangeArrowheads="1"/>
          </p:cNvSpPr>
          <p:nvPr/>
        </p:nvSpPr>
        <p:spPr bwMode="auto">
          <a:xfrm>
            <a:off x="7924801" y="3657600"/>
            <a:ext cx="10461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solidFill>
                  <a:srgbClr val="000000"/>
                </a:solidFill>
              </a:rPr>
              <a:t>Φ = 25˚</a:t>
            </a:r>
          </a:p>
        </p:txBody>
      </p:sp>
      <p:sp>
        <p:nvSpPr>
          <p:cNvPr id="74761" name="Text Box 8"/>
          <p:cNvSpPr txBox="1">
            <a:spLocks noChangeArrowheads="1"/>
          </p:cNvSpPr>
          <p:nvPr/>
        </p:nvSpPr>
        <p:spPr bwMode="auto">
          <a:xfrm>
            <a:off x="1676400" y="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a:t>Pressure Angle</a:t>
            </a:r>
          </a:p>
        </p:txBody>
      </p:sp>
      <p:sp>
        <p:nvSpPr>
          <p:cNvPr id="74762" name="Rectangle 9"/>
          <p:cNvSpPr>
            <a:spLocks noChangeArrowheads="1"/>
          </p:cNvSpPr>
          <p:nvPr/>
        </p:nvSpPr>
        <p:spPr bwMode="auto">
          <a:xfrm>
            <a:off x="5105400" y="3505200"/>
            <a:ext cx="2362200" cy="3048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solidFill>
                <a:srgbClr val="FF0000"/>
              </a:solidFill>
            </a:endParaRPr>
          </a:p>
        </p:txBody>
      </p:sp>
    </p:spTree>
    <p:extLst>
      <p:ext uri="{BB962C8B-B14F-4D97-AF65-F5344CB8AC3E}">
        <p14:creationId xmlns:p14="http://schemas.microsoft.com/office/powerpoint/2010/main" val="412453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B239229-1D73-4CA5-8672-5D46EB22C551}" type="slidenum">
              <a:rPr lang="en-US" altLang="en-US">
                <a:solidFill>
                  <a:srgbClr val="898989"/>
                </a:solidFill>
              </a:rPr>
              <a:pPr/>
              <a:t>27</a:t>
            </a:fld>
            <a:endParaRPr lang="en-US" altLang="en-US">
              <a:solidFill>
                <a:srgbClr val="898989"/>
              </a:solidFill>
            </a:endParaRPr>
          </a:p>
        </p:txBody>
      </p:sp>
      <p:sp>
        <p:nvSpPr>
          <p:cNvPr id="14341" name="Rectangle 5"/>
          <p:cNvSpPr>
            <a:spLocks noChangeArrowheads="1"/>
          </p:cNvSpPr>
          <p:nvPr/>
        </p:nvSpPr>
        <p:spPr bwMode="auto">
          <a:xfrm>
            <a:off x="1752600" y="152400"/>
            <a:ext cx="4343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74295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Angle of Action</a:t>
            </a:r>
            <a:r>
              <a:rPr lang="en-US" altLang="en-US" i="1">
                <a:latin typeface="Arial" panose="020B0604020202020204" pitchFamily="34" charset="0"/>
              </a:rPr>
              <a:t> </a:t>
            </a:r>
          </a:p>
          <a:p>
            <a:pPr eaLnBrk="1" hangingPunct="1"/>
            <a:r>
              <a:rPr lang="en-US" altLang="en-US">
                <a:latin typeface="Arial" panose="020B0604020202020204" pitchFamily="34" charset="0"/>
              </a:rPr>
              <a:t> It is the angle turned by a gear from  e beginning of engagement to the end of engagement of a pair of teeth, i.e. the angle turned by arcs of contact of respective  gear wheels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Similarly, angle of approach </a:t>
            </a:r>
            <a:r>
              <a:rPr lang="en-US" altLang="en-US" i="1">
                <a:latin typeface="Arial" panose="020B0604020202020204" pitchFamily="34" charset="0"/>
              </a:rPr>
              <a:t> </a:t>
            </a:r>
            <a:r>
              <a:rPr lang="en-US" altLang="en-US">
                <a:latin typeface="Arial" panose="020B0604020202020204" pitchFamily="34" charset="0"/>
              </a:rPr>
              <a:t>and angle of recess can be defined.</a:t>
            </a:r>
          </a:p>
          <a:p>
            <a:pPr eaLnBrk="1" hangingPunct="1"/>
            <a:r>
              <a:rPr lang="en-US" altLang="en-US">
                <a:latin typeface="Arial" panose="020B0604020202020204" pitchFamily="34" charset="0"/>
              </a:rPr>
              <a:t>The angle will have different values </a:t>
            </a:r>
            <a:r>
              <a:rPr lang="en-US" altLang="en-US" i="1">
                <a:latin typeface="Arial" panose="020B0604020202020204" pitchFamily="34" charset="0"/>
              </a:rPr>
              <a:t>for </a:t>
            </a:r>
            <a:r>
              <a:rPr lang="en-US" altLang="en-US">
                <a:latin typeface="Arial" panose="020B0604020202020204" pitchFamily="34" charset="0"/>
              </a:rPr>
              <a:t>the driving and the driven gears.</a:t>
            </a:r>
          </a:p>
          <a:p>
            <a:r>
              <a:rPr lang="en-US" altLang="en-US">
                <a:latin typeface="Arial" panose="020B0604020202020204" pitchFamily="34" charset="0"/>
              </a:rPr>
              <a:t>     </a:t>
            </a:r>
          </a:p>
        </p:txBody>
      </p:sp>
      <p:sp>
        <p:nvSpPr>
          <p:cNvPr id="5125" name="Rectangle 7"/>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graphicFrame>
        <p:nvGraphicFramePr>
          <p:cNvPr id="14342" name="Object 6"/>
          <p:cNvGraphicFramePr>
            <a:graphicFrameLocks noChangeAspect="1"/>
          </p:cNvGraphicFramePr>
          <p:nvPr/>
        </p:nvGraphicFramePr>
        <p:xfrm>
          <a:off x="3429000" y="1981201"/>
          <a:ext cx="1295400" cy="415925"/>
        </p:xfrm>
        <a:graphic>
          <a:graphicData uri="http://schemas.openxmlformats.org/presentationml/2006/ole">
            <mc:AlternateContent xmlns:mc="http://schemas.openxmlformats.org/markup-compatibility/2006">
              <mc:Choice xmlns:v="urn:schemas-microsoft-com:vml" Requires="v">
                <p:oleObj spid="_x0000_s5147" name="Equation" r:id="rId3" imgW="622080" imgH="203040" progId="Equation.3">
                  <p:embed/>
                </p:oleObj>
              </mc:Choice>
              <mc:Fallback>
                <p:oleObj name="Equation" r:id="rId3" imgW="622080" imgH="203040" progId="Equation.3">
                  <p:embed/>
                  <p:pic>
                    <p:nvPicPr>
                      <p:cNvPr id="1434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981201"/>
                        <a:ext cx="12954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6" name="Picture 2" descr="G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
            <a:ext cx="44958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2057400" y="54102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b="1" u="sng">
                <a:latin typeface="Arial" panose="020B0604020202020204" pitchFamily="34" charset="0"/>
              </a:rPr>
              <a:t>Contact Ratio</a:t>
            </a:r>
            <a:r>
              <a:rPr lang="en-US" altLang="en-US" i="1">
                <a:latin typeface="Arial" panose="020B0604020202020204" pitchFamily="34" charset="0"/>
              </a:rPr>
              <a:t> </a:t>
            </a:r>
          </a:p>
          <a:p>
            <a:pPr eaLnBrk="1" hangingPunct="1"/>
            <a:r>
              <a:rPr lang="en-US" altLang="en-US">
                <a:latin typeface="Arial" panose="020B0604020202020204" pitchFamily="34" charset="0"/>
              </a:rPr>
              <a:t>It is the angle of action divided by the pitch angle. </a:t>
            </a:r>
          </a:p>
        </p:txBody>
      </p:sp>
    </p:spTree>
    <p:extLst>
      <p:ext uri="{BB962C8B-B14F-4D97-AF65-F5344CB8AC3E}">
        <p14:creationId xmlns:p14="http://schemas.microsoft.com/office/powerpoint/2010/main" val="558006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Horizontal)">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additive="base">
                                        <p:cTn id="12" dur="5000" fill="hold"/>
                                        <p:tgtEl>
                                          <p:spTgt spid="14342"/>
                                        </p:tgtEl>
                                        <p:attrNameLst>
                                          <p:attrName>ppt_x</p:attrName>
                                        </p:attrNameLst>
                                      </p:cBhvr>
                                      <p:tavLst>
                                        <p:tav tm="0">
                                          <p:val>
                                            <p:strVal val="#ppt_x"/>
                                          </p:val>
                                        </p:tav>
                                        <p:tav tm="100000">
                                          <p:val>
                                            <p:strVal val="#ppt_x"/>
                                          </p:val>
                                        </p:tav>
                                      </p:tavLst>
                                    </p:anim>
                                    <p:anim calcmode="lin" valueType="num">
                                      <p:cBhvr additive="base">
                                        <p:cTn id="13" dur="50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slide(fromBottom)">
                                      <p:cBhvr>
                                        <p:cTn id="18"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53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D5622BF-D332-4BA0-B8C5-52E60201F883}" type="slidenum">
              <a:rPr lang="en-US" altLang="en-US">
                <a:solidFill>
                  <a:srgbClr val="898989"/>
                </a:solidFill>
              </a:rPr>
              <a:pPr/>
              <a:t>28</a:t>
            </a:fld>
            <a:endParaRPr lang="en-US" altLang="en-US">
              <a:solidFill>
                <a:srgbClr val="898989"/>
              </a:solidFill>
            </a:endParaRPr>
          </a:p>
        </p:txBody>
      </p:sp>
      <p:pic>
        <p:nvPicPr>
          <p:cNvPr id="75779" name="Picture 2" descr="F:\College\Presentations\Shreeranga - notes\4th sem\KOM\Notes\unit 6\MORE info\gearAnim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38201"/>
            <a:ext cx="77914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226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CC3CE22-4629-452C-84E5-17564C92A239}" type="slidenum">
              <a:rPr lang="en-US" altLang="en-US">
                <a:solidFill>
                  <a:srgbClr val="898989"/>
                </a:solidFill>
              </a:rPr>
              <a:pPr/>
              <a:t>29</a:t>
            </a:fld>
            <a:endParaRPr lang="en-US" altLang="en-US">
              <a:solidFill>
                <a:srgbClr val="898989"/>
              </a:solidFill>
            </a:endParaRPr>
          </a:p>
        </p:txBody>
      </p:sp>
      <p:pic>
        <p:nvPicPr>
          <p:cNvPr id="76803" name="Picture 4" descr="C:\Documents and Settings\STAFF\Desktop\ani_inv_ge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1066800"/>
            <a:ext cx="6672263"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7"/>
          <p:cNvSpPr txBox="1">
            <a:spLocks noChangeArrowheads="1"/>
          </p:cNvSpPr>
          <p:nvPr/>
        </p:nvSpPr>
        <p:spPr bwMode="auto">
          <a:xfrm>
            <a:off x="4648200" y="228601"/>
            <a:ext cx="3354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4000"/>
              <a:t>Involute teeth</a:t>
            </a:r>
          </a:p>
        </p:txBody>
      </p:sp>
    </p:spTree>
    <p:extLst>
      <p:ext uri="{BB962C8B-B14F-4D97-AF65-F5344CB8AC3E}">
        <p14:creationId xmlns:p14="http://schemas.microsoft.com/office/powerpoint/2010/main" val="16847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altLang="en-US" dirty="0"/>
              <a:t>GEARS</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05903" y="4502614"/>
            <a:ext cx="3454400" cy="1506537"/>
          </a:xfrm>
          <a:prstGeom prst="rect">
            <a:avLst/>
          </a:prstGeom>
          <a:noFill/>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b="8240"/>
          <a:stretch>
            <a:fillRect/>
          </a:stretch>
        </p:blipFill>
        <p:spPr>
          <a:xfrm>
            <a:off x="9849729" y="424375"/>
            <a:ext cx="1228725" cy="2219325"/>
          </a:xfrm>
          <a:prstGeom prst="rect">
            <a:avLst/>
          </a:prstGeom>
          <a:noFill/>
        </p:spPr>
      </p:pic>
      <p:sp>
        <p:nvSpPr>
          <p:cNvPr id="7" name="Rectangle 4"/>
          <p:cNvSpPr>
            <a:spLocks noChangeArrowheads="1"/>
          </p:cNvSpPr>
          <p:nvPr/>
        </p:nvSpPr>
        <p:spPr bwMode="auto">
          <a:xfrm>
            <a:off x="302454" y="1196926"/>
            <a:ext cx="9319848" cy="2924907"/>
          </a:xfrm>
          <a:prstGeom prst="rect">
            <a:avLst/>
          </a:prstGeom>
          <a:noFill/>
          <a:ln w="9525">
            <a:noFill/>
            <a:miter lim="800000"/>
            <a:headEnd/>
            <a:tailEnd/>
          </a:ln>
          <a:effectLst/>
        </p:spPr>
        <p:txBody>
          <a:bodyPr/>
          <a:lstStyle/>
          <a:p>
            <a:pPr eaLnBrk="1" hangingPunct="1">
              <a:lnSpc>
                <a:spcPct val="150000"/>
              </a:lnSpc>
              <a:spcBef>
                <a:spcPct val="20000"/>
              </a:spcBef>
              <a:buClr>
                <a:schemeClr val="hlink"/>
              </a:buClr>
              <a:buSzPct val="120000"/>
              <a:defRPr/>
            </a:pPr>
            <a:r>
              <a:rPr lang="en-IN" sz="2400" dirty="0">
                <a:latin typeface="Tahoma" charset="0"/>
              </a:rPr>
              <a:t>Gears are toothed wheels used to transmit motion or power (mechanical energy) accurately, in the form of rotational movement from one shaft to another preferably, if centre distance between the two shafts is small. </a:t>
            </a:r>
          </a:p>
        </p:txBody>
      </p:sp>
    </p:spTree>
    <p:extLst>
      <p:ext uri="{BB962C8B-B14F-4D97-AF65-F5344CB8AC3E}">
        <p14:creationId xmlns:p14="http://schemas.microsoft.com/office/powerpoint/2010/main" val="3079271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032B0A1-D933-4D5A-8997-AF83080FA792}" type="slidenum">
              <a:rPr lang="en-US" altLang="en-US">
                <a:solidFill>
                  <a:srgbClr val="898989"/>
                </a:solidFill>
              </a:rPr>
              <a:pPr/>
              <a:t>30</a:t>
            </a:fld>
            <a:endParaRPr lang="en-US" altLang="en-US">
              <a:solidFill>
                <a:srgbClr val="898989"/>
              </a:solidFill>
            </a:endParaRPr>
          </a:p>
        </p:txBody>
      </p:sp>
      <p:sp>
        <p:nvSpPr>
          <p:cNvPr id="5" name="TextBox 4"/>
          <p:cNvSpPr txBox="1"/>
          <p:nvPr/>
        </p:nvSpPr>
        <p:spPr>
          <a:xfrm>
            <a:off x="4648200" y="228601"/>
            <a:ext cx="4648200" cy="708025"/>
          </a:xfrm>
          <a:prstGeom prst="rect">
            <a:avLst/>
          </a:prstGeom>
          <a:noFill/>
        </p:spPr>
        <p:txBody>
          <a:bodyPr>
            <a:spAutoFit/>
          </a:bodyPr>
          <a:lstStyle/>
          <a:p>
            <a:pPr>
              <a:defRPr/>
            </a:pPr>
            <a:r>
              <a:rPr lang="en-US" sz="4000" dirty="0">
                <a:effectLst>
                  <a:outerShdw blurRad="38100" dist="38100" dir="2700000" algn="tl">
                    <a:srgbClr val="000000"/>
                  </a:outerShdw>
                </a:effectLst>
              </a:rPr>
              <a:t>Cycloidal </a:t>
            </a:r>
            <a:r>
              <a:rPr lang="en-US" sz="4000" dirty="0"/>
              <a:t>teeth</a:t>
            </a:r>
          </a:p>
        </p:txBody>
      </p:sp>
      <p:pic>
        <p:nvPicPr>
          <p:cNvPr id="77828" name="Picture 2" descr="C:\Documents and Settings\STAFF\Desktop\ani_cyc_ge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96963"/>
            <a:ext cx="70104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892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73" name="Group 29"/>
          <p:cNvGraphicFramePr>
            <a:graphicFrameLocks noGrp="1"/>
          </p:cNvGraphicFramePr>
          <p:nvPr>
            <p:ph sz="half" idx="1"/>
          </p:nvPr>
        </p:nvGraphicFramePr>
        <p:xfrm>
          <a:off x="1524000" y="457201"/>
          <a:ext cx="9144000" cy="6430963"/>
        </p:xfrm>
        <a:graphic>
          <a:graphicData uri="http://schemas.openxmlformats.org/drawingml/2006/table">
            <a:tbl>
              <a:tblPr/>
              <a:tblGrid>
                <a:gridCol w="1577975">
                  <a:extLst>
                    <a:ext uri="{9D8B030D-6E8A-4147-A177-3AD203B41FA5}">
                      <a16:colId xmlns:a16="http://schemas.microsoft.com/office/drawing/2014/main" val="20000"/>
                    </a:ext>
                  </a:extLst>
                </a:gridCol>
                <a:gridCol w="4079875">
                  <a:extLst>
                    <a:ext uri="{9D8B030D-6E8A-4147-A177-3AD203B41FA5}">
                      <a16:colId xmlns:a16="http://schemas.microsoft.com/office/drawing/2014/main" val="20001"/>
                    </a:ext>
                  </a:extLst>
                </a:gridCol>
                <a:gridCol w="3486150">
                  <a:extLst>
                    <a:ext uri="{9D8B030D-6E8A-4147-A177-3AD203B41FA5}">
                      <a16:colId xmlns:a16="http://schemas.microsoft.com/office/drawing/2014/main" val="20002"/>
                    </a:ext>
                  </a:extLst>
                </a:gridCol>
              </a:tblGrid>
              <a:tr h="110336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rPr>
                        <a:t>Features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Involute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Profile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rPr>
                        <a:t>Cycloidal </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rPr>
                        <a:t>Profile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176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Definition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Locus of a point on a straight line which rolls without slipping on the circumference of circle (or if the curve is involute in nature then teeth is called involute teeth)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Locus of a point on a circle which rolls without slipping on the circumference of circle (or if the curve is involute in nature then teeth is called involute teeth)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54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Figure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4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Pressure angle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Constant thought the engagement.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Varies from commencement to end</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42092" name="Object 108"/>
          <p:cNvGraphicFramePr>
            <a:graphicFrameLocks noGrp="1" noChangeAspect="1"/>
          </p:cNvGraphicFramePr>
          <p:nvPr>
            <p:ph sz="quarter" idx="2"/>
          </p:nvPr>
        </p:nvGraphicFramePr>
        <p:xfrm>
          <a:off x="4267201" y="4724401"/>
          <a:ext cx="1285875" cy="962025"/>
        </p:xfrm>
        <a:graphic>
          <a:graphicData uri="http://schemas.openxmlformats.org/presentationml/2006/ole">
            <mc:AlternateContent xmlns:mc="http://schemas.openxmlformats.org/markup-compatibility/2006">
              <mc:Choice xmlns:v="urn:schemas-microsoft-com:vml" Requires="v">
                <p:oleObj spid="_x0000_s6196" name="Solid Edge Draft Document" r:id="rId3" imgW="1285920" imgH="961920" progId="SolidEdge.DraftDocument">
                  <p:embed/>
                </p:oleObj>
              </mc:Choice>
              <mc:Fallback>
                <p:oleObj name="Solid Edge Draft Document" r:id="rId3" imgW="1285920" imgH="961920" progId="SolidEdge.DraftDocument">
                  <p:embed/>
                  <p:pic>
                    <p:nvPicPr>
                      <p:cNvPr id="42092" name="Object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4724401"/>
                        <a:ext cx="12858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109" name="Object 125"/>
          <p:cNvGraphicFramePr>
            <a:graphicFrameLocks noGrp="1" noChangeAspect="1"/>
          </p:cNvGraphicFramePr>
          <p:nvPr>
            <p:ph sz="quarter" idx="3"/>
            <p:extLst>
              <p:ext uri="{D42A27DB-BD31-4B8C-83A1-F6EECF244321}">
                <p14:modId xmlns:p14="http://schemas.microsoft.com/office/powerpoint/2010/main" val="2292506635"/>
              </p:ext>
            </p:extLst>
          </p:nvPr>
        </p:nvGraphicFramePr>
        <p:xfrm>
          <a:off x="8311517" y="4724401"/>
          <a:ext cx="1285875" cy="962025"/>
        </p:xfrm>
        <a:graphic>
          <a:graphicData uri="http://schemas.openxmlformats.org/presentationml/2006/ole">
            <mc:AlternateContent xmlns:mc="http://schemas.openxmlformats.org/markup-compatibility/2006">
              <mc:Choice xmlns:v="urn:schemas-microsoft-com:vml" Requires="v">
                <p:oleObj spid="_x0000_s6197" name="Solid Edge Draft Document" r:id="rId5" imgW="1285920" imgH="961920" progId="SolidEdge.DraftDocument">
                  <p:embed/>
                </p:oleObj>
              </mc:Choice>
              <mc:Fallback>
                <p:oleObj name="Solid Edge Draft Document" r:id="rId5" imgW="1285920" imgH="961920" progId="SolidEdge.DraftDocument">
                  <p:embed/>
                  <p:pic>
                    <p:nvPicPr>
                      <p:cNvPr id="42109" name="Object 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1517" y="4724401"/>
                        <a:ext cx="12858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EC7FB95-FD37-427F-A1C3-4D4F5631A85B}" type="slidenum">
              <a:rPr lang="en-US" altLang="en-US">
                <a:solidFill>
                  <a:srgbClr val="898989"/>
                </a:solidFill>
              </a:rPr>
              <a:pPr/>
              <a:t>31</a:t>
            </a:fld>
            <a:endParaRPr lang="en-US" altLang="en-US">
              <a:solidFill>
                <a:srgbClr val="898989"/>
              </a:solidFill>
            </a:endParaRPr>
          </a:p>
        </p:txBody>
      </p:sp>
      <p:sp>
        <p:nvSpPr>
          <p:cNvPr id="41988" name="Text Box 4"/>
          <p:cNvSpPr txBox="1">
            <a:spLocks noChangeArrowheads="1"/>
          </p:cNvSpPr>
          <p:nvPr/>
        </p:nvSpPr>
        <p:spPr bwMode="auto">
          <a:xfrm>
            <a:off x="2362201" y="152401"/>
            <a:ext cx="1084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u="sng"/>
              <a:t>Profile: </a:t>
            </a:r>
          </a:p>
        </p:txBody>
      </p:sp>
      <p:sp>
        <p:nvSpPr>
          <p:cNvPr id="41989" name="Text Box 5"/>
          <p:cNvSpPr txBox="1">
            <a:spLocks noChangeArrowheads="1"/>
          </p:cNvSpPr>
          <p:nvPr/>
        </p:nvSpPr>
        <p:spPr bwMode="auto">
          <a:xfrm>
            <a:off x="3505200" y="152401"/>
            <a:ext cx="589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The curve forming the face and the flank is called profile</a:t>
            </a:r>
          </a:p>
        </p:txBody>
      </p:sp>
    </p:spTree>
    <p:extLst>
      <p:ext uri="{BB962C8B-B14F-4D97-AF65-F5344CB8AC3E}">
        <p14:creationId xmlns:p14="http://schemas.microsoft.com/office/powerpoint/2010/main" val="805194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iterate type="lt">
                                    <p:tmAbs val="75"/>
                                  </p:iterate>
                                  <p:childTnLst>
                                    <p:set>
                                      <p:cBhvr>
                                        <p:cTn id="11" dur="1" fill="hold">
                                          <p:stCondLst>
                                            <p:cond delay="74"/>
                                          </p:stCondLst>
                                        </p:cTn>
                                        <p:tgtEl>
                                          <p:spTgt spid="4198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6173"/>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499"/>
                                          </p:stCondLst>
                                        </p:cTn>
                                        <p:tgtEl>
                                          <p:spTgt spid="42092"/>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nodeType="afterEffect">
                                  <p:stCondLst>
                                    <p:cond delay="0"/>
                                  </p:stCondLst>
                                  <p:childTnLst>
                                    <p:set>
                                      <p:cBhvr>
                                        <p:cTn id="21" dur="1" fill="hold">
                                          <p:stCondLst>
                                            <p:cond delay="499"/>
                                          </p:stCondLst>
                                        </p:cTn>
                                        <p:tgtEl>
                                          <p:spTgt spid="42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P spid="4198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4537" name="Group 25"/>
          <p:cNvGraphicFramePr>
            <a:graphicFrameLocks noGrp="1"/>
          </p:cNvGraphicFramePr>
          <p:nvPr>
            <p:ph/>
          </p:nvPr>
        </p:nvGraphicFramePr>
        <p:xfrm>
          <a:off x="1981200" y="292100"/>
          <a:ext cx="8458200" cy="6557998"/>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20665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Ease of manufacture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Easy to manufacture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(because curve is single curve)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Difficult to manufacture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(because curve is not single curve)</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76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Centre distance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Do not require exact centre distance (for angular velocity)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Require exact centre distance (for angular velocity)</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19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Interference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May occur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No Interference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19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Strength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Less (because radial flank)</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More (because spreading flanks)</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3826963-1127-4F2D-BDC0-D1554DC1AA34}" type="slidenum">
              <a:rPr lang="en-US" altLang="en-US">
                <a:solidFill>
                  <a:srgbClr val="898989"/>
                </a:solidFill>
              </a:rPr>
              <a:pPr/>
              <a:t>32</a:t>
            </a:fld>
            <a:endParaRPr lang="en-US" altLang="en-US">
              <a:solidFill>
                <a:srgbClr val="898989"/>
              </a:solidFill>
            </a:endParaRPr>
          </a:p>
        </p:txBody>
      </p:sp>
    </p:spTree>
    <p:extLst>
      <p:ext uri="{BB962C8B-B14F-4D97-AF65-F5344CB8AC3E}">
        <p14:creationId xmlns:p14="http://schemas.microsoft.com/office/powerpoint/2010/main" val="2982942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4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54" name="Group 26"/>
          <p:cNvGraphicFramePr>
            <a:graphicFrameLocks noGrp="1"/>
          </p:cNvGraphicFramePr>
          <p:nvPr>
            <p:ph/>
          </p:nvPr>
        </p:nvGraphicFramePr>
        <p:xfrm>
          <a:off x="1981200" y="292100"/>
          <a:ext cx="8229600" cy="57277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43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Wear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More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Less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3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Running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Smooth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Less smooth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Basic form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Constant for all gears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Variable depending upon gear 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Path of contact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Straight line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charset="0"/>
                        </a:rPr>
                        <a:t>Curve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CA93E60-3C1C-466F-8CBB-18E2CAFE57CF}" type="slidenum">
              <a:rPr lang="en-US" altLang="en-US">
                <a:solidFill>
                  <a:srgbClr val="898989"/>
                </a:solidFill>
              </a:rPr>
              <a:pPr/>
              <a:t>33</a:t>
            </a:fld>
            <a:endParaRPr lang="en-US" altLang="en-US">
              <a:solidFill>
                <a:srgbClr val="898989"/>
              </a:solidFill>
            </a:endParaRPr>
          </a:p>
        </p:txBody>
      </p:sp>
    </p:spTree>
    <p:extLst>
      <p:ext uri="{BB962C8B-B14F-4D97-AF65-F5344CB8AC3E}">
        <p14:creationId xmlns:p14="http://schemas.microsoft.com/office/powerpoint/2010/main" val="2837612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8154"/>
                                        </p:tgtEl>
                                        <p:attrNameLst>
                                          <p:attrName>style.visibility</p:attrName>
                                        </p:attrNameLst>
                                      </p:cBhvr>
                                      <p:to>
                                        <p:strVal val="visible"/>
                                      </p:to>
                                    </p:set>
                                    <p:animEffect transition="in" filter="fade">
                                      <p:cBhvr>
                                        <p:cTn id="7" dur="770" decel="100000"/>
                                        <p:tgtEl>
                                          <p:spTgt spid="48154"/>
                                        </p:tgtEl>
                                      </p:cBhvr>
                                    </p:animEffect>
                                    <p:animScale>
                                      <p:cBhvr>
                                        <p:cTn id="8" dur="770" decel="100000"/>
                                        <p:tgtEl>
                                          <p:spTgt spid="48154"/>
                                        </p:tgtEl>
                                      </p:cBhvr>
                                      <p:from x="10000" y="10000"/>
                                      <p:to x="200000" y="450000"/>
                                    </p:animScale>
                                    <p:animScale>
                                      <p:cBhvr>
                                        <p:cTn id="9" dur="1230" accel="100000" fill="hold">
                                          <p:stCondLst>
                                            <p:cond delay="770"/>
                                          </p:stCondLst>
                                        </p:cTn>
                                        <p:tgtEl>
                                          <p:spTgt spid="48154"/>
                                        </p:tgtEl>
                                      </p:cBhvr>
                                      <p:from x="200000" y="450000"/>
                                      <p:to x="100000" y="100000"/>
                                    </p:animScale>
                                    <p:set>
                                      <p:cBhvr>
                                        <p:cTn id="10" dur="770" fill="hold"/>
                                        <p:tgtEl>
                                          <p:spTgt spid="48154"/>
                                        </p:tgtEl>
                                        <p:attrNameLst>
                                          <p:attrName>ppt_x</p:attrName>
                                        </p:attrNameLst>
                                      </p:cBhvr>
                                      <p:to>
                                        <p:strVal val="(0.5)"/>
                                      </p:to>
                                    </p:set>
                                    <p:anim from="(0.5)" to="(#ppt_x)" calcmode="lin" valueType="num">
                                      <p:cBhvr>
                                        <p:cTn id="11" dur="1230" accel="100000" fill="hold">
                                          <p:stCondLst>
                                            <p:cond delay="770"/>
                                          </p:stCondLst>
                                        </p:cTn>
                                        <p:tgtEl>
                                          <p:spTgt spid="48154"/>
                                        </p:tgtEl>
                                        <p:attrNameLst>
                                          <p:attrName>ppt_x</p:attrName>
                                        </p:attrNameLst>
                                      </p:cBhvr>
                                    </p:anim>
                                    <p:set>
                                      <p:cBhvr>
                                        <p:cTn id="12" dur="770" fill="hold"/>
                                        <p:tgtEl>
                                          <p:spTgt spid="48154"/>
                                        </p:tgtEl>
                                        <p:attrNameLst>
                                          <p:attrName>ppt_y</p:attrName>
                                        </p:attrNameLst>
                                      </p:cBhvr>
                                      <p:to>
                                        <p:strVal val="(#ppt_y+0.4)"/>
                                      </p:to>
                                    </p:set>
                                    <p:anim from="(#ppt_y+0.4)" to="(#ppt_y)" calcmode="lin" valueType="num">
                                      <p:cBhvr>
                                        <p:cTn id="13" dur="1230" accel="100000" fill="hold">
                                          <p:stCondLst>
                                            <p:cond delay="770"/>
                                          </p:stCondLst>
                                        </p:cTn>
                                        <p:tgtEl>
                                          <p:spTgt spid="481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2" presetClass="emph" presetSubtype="0" fill="hold" nodeType="clickEffect">
                                  <p:stCondLst>
                                    <p:cond delay="0"/>
                                  </p:stCondLst>
                                  <p:childTnLst>
                                    <p:animClr clrSpc="rgb" dir="cw">
                                      <p:cBhvr override="childStyle">
                                        <p:cTn id="17" dur="100" fill="hold"/>
                                        <p:tgtEl>
                                          <p:spTgt spid="48154"/>
                                        </p:tgtEl>
                                        <p:attrNameLst>
                                          <p:attrName>style.color</p:attrName>
                                        </p:attrNameLst>
                                      </p:cBhvr>
                                      <p:to>
                                        <a:schemeClr val="accent2"/>
                                      </p:to>
                                    </p:animClr>
                                    <p:animClr clrSpc="rgb" dir="cw">
                                      <p:cBhvr>
                                        <p:cTn id="18" dur="100" fill="hold"/>
                                        <p:tgtEl>
                                          <p:spTgt spid="48154"/>
                                        </p:tgtEl>
                                        <p:attrNameLst>
                                          <p:attrName>fillcolor</p:attrName>
                                        </p:attrNameLst>
                                      </p:cBhvr>
                                      <p:to>
                                        <a:schemeClr val="accent2"/>
                                      </p:to>
                                    </p:animClr>
                                    <p:set>
                                      <p:cBhvr>
                                        <p:cTn id="19" dur="100" fill="hold"/>
                                        <p:tgtEl>
                                          <p:spTgt spid="48154"/>
                                        </p:tgtEl>
                                        <p:attrNameLst>
                                          <p:attrName>fill.type</p:attrName>
                                        </p:attrNameLst>
                                      </p:cBhvr>
                                      <p:to>
                                        <p:strVal val="solid"/>
                                      </p:to>
                                    </p:set>
                                    <p:set>
                                      <p:cBhvr>
                                        <p:cTn id="20" dur="100" fill="hold"/>
                                        <p:tgtEl>
                                          <p:spTgt spid="48154"/>
                                        </p:tgtEl>
                                        <p:attrNameLst>
                                          <p:attrName>fill.on</p:attrName>
                                        </p:attrNameLst>
                                      </p:cBhvr>
                                      <p:to>
                                        <p:strVal val="true"/>
                                      </p:to>
                                    </p:set>
                                    <p:animRot by="120000">
                                      <p:cBhvr>
                                        <p:cTn id="21" dur="100" fill="hold">
                                          <p:stCondLst>
                                            <p:cond delay="0"/>
                                          </p:stCondLst>
                                        </p:cTn>
                                        <p:tgtEl>
                                          <p:spTgt spid="48154"/>
                                        </p:tgtEl>
                                        <p:attrNameLst>
                                          <p:attrName>r</p:attrName>
                                        </p:attrNameLst>
                                      </p:cBhvr>
                                    </p:animRot>
                                    <p:animRot by="-240000">
                                      <p:cBhvr>
                                        <p:cTn id="22" dur="200" fill="hold">
                                          <p:stCondLst>
                                            <p:cond delay="200"/>
                                          </p:stCondLst>
                                        </p:cTn>
                                        <p:tgtEl>
                                          <p:spTgt spid="48154"/>
                                        </p:tgtEl>
                                        <p:attrNameLst>
                                          <p:attrName>r</p:attrName>
                                        </p:attrNameLst>
                                      </p:cBhvr>
                                    </p:animRot>
                                    <p:animRot by="240000">
                                      <p:cBhvr>
                                        <p:cTn id="23" dur="200" fill="hold">
                                          <p:stCondLst>
                                            <p:cond delay="400"/>
                                          </p:stCondLst>
                                        </p:cTn>
                                        <p:tgtEl>
                                          <p:spTgt spid="48154"/>
                                        </p:tgtEl>
                                        <p:attrNameLst>
                                          <p:attrName>r</p:attrName>
                                        </p:attrNameLst>
                                      </p:cBhvr>
                                    </p:animRot>
                                    <p:animRot by="-240000">
                                      <p:cBhvr>
                                        <p:cTn id="24" dur="200" fill="hold">
                                          <p:stCondLst>
                                            <p:cond delay="600"/>
                                          </p:stCondLst>
                                        </p:cTn>
                                        <p:tgtEl>
                                          <p:spTgt spid="48154"/>
                                        </p:tgtEl>
                                        <p:attrNameLst>
                                          <p:attrName>r</p:attrName>
                                        </p:attrNameLst>
                                      </p:cBhvr>
                                    </p:animRot>
                                    <p:animRot by="120000">
                                      <p:cBhvr>
                                        <p:cTn id="25" dur="200" fill="hold">
                                          <p:stCondLst>
                                            <p:cond delay="800"/>
                                          </p:stCondLst>
                                        </p:cTn>
                                        <p:tgtEl>
                                          <p:spTgt spid="481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9901930-2400-4295-A2B4-521F020752C5}" type="slidenum">
              <a:rPr lang="en-US" altLang="en-US">
                <a:solidFill>
                  <a:srgbClr val="898989"/>
                </a:solidFill>
              </a:rPr>
              <a:pPr/>
              <a:t>34</a:t>
            </a:fld>
            <a:endParaRPr lang="en-US" altLang="en-US">
              <a:solidFill>
                <a:srgbClr val="898989"/>
              </a:solidFill>
            </a:endParaRPr>
          </a:p>
        </p:txBody>
      </p:sp>
      <p:sp>
        <p:nvSpPr>
          <p:cNvPr id="50245" name="Rectangle 69"/>
          <p:cNvSpPr>
            <a:spLocks noChangeArrowheads="1"/>
          </p:cNvSpPr>
          <p:nvPr/>
        </p:nvSpPr>
        <p:spPr bwMode="auto">
          <a:xfrm>
            <a:off x="293078" y="906921"/>
            <a:ext cx="116621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000" b="1" dirty="0">
                <a:solidFill>
                  <a:srgbClr val="FF0000"/>
                </a:solidFill>
              </a:rPr>
              <a:t>For constant angular velocity ratio of the </a:t>
            </a:r>
            <a:r>
              <a:rPr lang="en-US" altLang="en-US" sz="2000" b="1" i="1" dirty="0">
                <a:solidFill>
                  <a:srgbClr val="FF0000"/>
                </a:solidFill>
              </a:rPr>
              <a:t>two </a:t>
            </a:r>
            <a:r>
              <a:rPr lang="en-US" altLang="en-US" sz="2000" b="1" dirty="0">
                <a:solidFill>
                  <a:srgbClr val="FF0000"/>
                </a:solidFill>
              </a:rPr>
              <a:t>gears, the common normal at the point of contact of the </a:t>
            </a:r>
            <a:r>
              <a:rPr lang="en-US" altLang="en-US" sz="2000" b="1" i="1" dirty="0">
                <a:solidFill>
                  <a:srgbClr val="FF0000"/>
                </a:solidFill>
              </a:rPr>
              <a:t>two </a:t>
            </a:r>
            <a:r>
              <a:rPr lang="en-US" altLang="en-US" sz="2000" b="1" dirty="0">
                <a:solidFill>
                  <a:srgbClr val="FF0000"/>
                </a:solidFill>
              </a:rPr>
              <a:t>mating teeth must pass through the pitch  point.</a:t>
            </a:r>
          </a:p>
          <a:p>
            <a:endParaRPr lang="en-US" altLang="en-US" sz="2000" dirty="0">
              <a:latin typeface="Arial" panose="020B0604020202020204" pitchFamily="34" charset="0"/>
            </a:endParaRPr>
          </a:p>
        </p:txBody>
      </p:sp>
      <p:sp>
        <p:nvSpPr>
          <p:cNvPr id="50246" name="Text Box 70"/>
          <p:cNvSpPr txBox="1">
            <a:spLocks noChangeArrowheads="1"/>
          </p:cNvSpPr>
          <p:nvPr/>
        </p:nvSpPr>
        <p:spPr bwMode="auto">
          <a:xfrm>
            <a:off x="293078" y="289119"/>
            <a:ext cx="3413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b="1" u="sng" dirty="0"/>
              <a:t>LAW OF GEARING</a:t>
            </a:r>
          </a:p>
        </p:txBody>
      </p:sp>
      <p:sp>
        <p:nvSpPr>
          <p:cNvPr id="50247" name="Rectangle 71"/>
          <p:cNvSpPr>
            <a:spLocks noChangeArrowheads="1"/>
          </p:cNvSpPr>
          <p:nvPr/>
        </p:nvSpPr>
        <p:spPr bwMode="auto">
          <a:xfrm>
            <a:off x="293078" y="5594865"/>
            <a:ext cx="115179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US" altLang="en-US" dirty="0"/>
              <a:t>A point </a:t>
            </a:r>
            <a:r>
              <a:rPr lang="en-US" altLang="en-US" i="1" dirty="0">
                <a:solidFill>
                  <a:schemeClr val="hlink"/>
                </a:solidFill>
              </a:rPr>
              <a:t>C </a:t>
            </a:r>
            <a:r>
              <a:rPr lang="en-US" altLang="en-US" dirty="0"/>
              <a:t>on the tooth profile of gear 1 is in contact with a point </a:t>
            </a:r>
            <a:r>
              <a:rPr lang="en-US" altLang="en-US" i="1" dirty="0">
                <a:solidFill>
                  <a:schemeClr val="hlink"/>
                </a:solidFill>
              </a:rPr>
              <a:t>D</a:t>
            </a:r>
            <a:r>
              <a:rPr lang="en-US" altLang="en-US" i="1" dirty="0"/>
              <a:t> </a:t>
            </a:r>
            <a:r>
              <a:rPr lang="en-US" altLang="en-US" dirty="0"/>
              <a:t>on the tooth profile of gear 2. The two curves in contact at point C or </a:t>
            </a:r>
            <a:r>
              <a:rPr lang="en-US" altLang="en-US" i="1" dirty="0"/>
              <a:t>D </a:t>
            </a:r>
            <a:r>
              <a:rPr lang="en-US" altLang="en-US" dirty="0"/>
              <a:t>must have a common normal at the point. Let it be </a:t>
            </a:r>
            <a:r>
              <a:rPr lang="en-US" altLang="en-US" i="1" dirty="0"/>
              <a:t>n </a:t>
            </a:r>
            <a:r>
              <a:rPr lang="en-US" altLang="en-US" dirty="0"/>
              <a:t>- </a:t>
            </a:r>
            <a:r>
              <a:rPr lang="en-US" altLang="en-US" i="1" dirty="0"/>
              <a:t>n.</a:t>
            </a:r>
          </a:p>
        </p:txBody>
      </p:sp>
      <p:pic>
        <p:nvPicPr>
          <p:cNvPr id="50248"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78" y="1630100"/>
            <a:ext cx="8080101" cy="37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922584"/>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02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0245"/>
                                        </p:tgtEl>
                                        <p:attrNameLst>
                                          <p:attrName>style.visibility</p:attrName>
                                        </p:attrNameLst>
                                      </p:cBhvr>
                                      <p:to>
                                        <p:strVal val="visible"/>
                                      </p:to>
                                    </p:set>
                                    <p:anim calcmode="lin" valueType="num">
                                      <p:cBhvr>
                                        <p:cTn id="7" dur="1000" fill="hold"/>
                                        <p:tgtEl>
                                          <p:spTgt spid="50245"/>
                                        </p:tgtEl>
                                        <p:attrNameLst>
                                          <p:attrName>ppt_w</p:attrName>
                                        </p:attrNameLst>
                                      </p:cBhvr>
                                      <p:tavLst>
                                        <p:tav tm="0">
                                          <p:val>
                                            <p:strVal val="#ppt_w*0.70"/>
                                          </p:val>
                                        </p:tav>
                                        <p:tav tm="100000">
                                          <p:val>
                                            <p:strVal val="#ppt_w"/>
                                          </p:val>
                                        </p:tav>
                                      </p:tavLst>
                                    </p:anim>
                                    <p:anim calcmode="lin" valueType="num">
                                      <p:cBhvr>
                                        <p:cTn id="8" dur="1000" fill="hold"/>
                                        <p:tgtEl>
                                          <p:spTgt spid="50245"/>
                                        </p:tgtEl>
                                        <p:attrNameLst>
                                          <p:attrName>ppt_h</p:attrName>
                                        </p:attrNameLst>
                                      </p:cBhvr>
                                      <p:tavLst>
                                        <p:tav tm="0">
                                          <p:val>
                                            <p:strVal val="#ppt_h"/>
                                          </p:val>
                                        </p:tav>
                                        <p:tav tm="100000">
                                          <p:val>
                                            <p:strVal val="#ppt_h"/>
                                          </p:val>
                                        </p:tav>
                                      </p:tavLst>
                                    </p:anim>
                                    <p:animEffect transition="in" filter="fade">
                                      <p:cBhvr>
                                        <p:cTn id="9" dur="1000"/>
                                        <p:tgtEl>
                                          <p:spTgt spid="502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0247"/>
                                        </p:tgtEl>
                                        <p:attrNameLst>
                                          <p:attrName>style.visibility</p:attrName>
                                        </p:attrNameLst>
                                      </p:cBhvr>
                                      <p:to>
                                        <p:strVal val="visible"/>
                                      </p:to>
                                    </p:set>
                                    <p:animEffect transition="in" filter="wedge">
                                      <p:cBhvr>
                                        <p:cTn id="14" dur="2000"/>
                                        <p:tgtEl>
                                          <p:spTgt spid="5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45" grpId="0"/>
      <p:bldP spid="502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4111AD1-3563-44F2-A652-B8EDB4E76F97}" type="slidenum">
              <a:rPr lang="en-US" altLang="en-US">
                <a:solidFill>
                  <a:srgbClr val="898989"/>
                </a:solidFill>
              </a:rPr>
              <a:pPr/>
              <a:t>35</a:t>
            </a:fld>
            <a:endParaRPr lang="en-US" altLang="en-US">
              <a:solidFill>
                <a:srgbClr val="898989"/>
              </a:solidFill>
            </a:endParaRPr>
          </a:p>
        </p:txBody>
      </p:sp>
      <p:graphicFrame>
        <p:nvGraphicFramePr>
          <p:cNvPr id="51207" name="Object 7"/>
          <p:cNvGraphicFramePr>
            <a:graphicFrameLocks noChangeAspect="1"/>
          </p:cNvGraphicFramePr>
          <p:nvPr/>
        </p:nvGraphicFramePr>
        <p:xfrm>
          <a:off x="2590800" y="838200"/>
          <a:ext cx="641350" cy="685800"/>
        </p:xfrm>
        <a:graphic>
          <a:graphicData uri="http://schemas.openxmlformats.org/presentationml/2006/ole">
            <mc:AlternateContent xmlns:mc="http://schemas.openxmlformats.org/markup-compatibility/2006">
              <mc:Choice xmlns:v="urn:schemas-microsoft-com:vml" Requires="v">
                <p:oleObj spid="_x0000_s7270" name="Equation" r:id="rId3" imgW="177569" imgH="215619" progId="Equation.3">
                  <p:embed/>
                </p:oleObj>
              </mc:Choice>
              <mc:Fallback>
                <p:oleObj name="Equation" r:id="rId3" imgW="177569" imgH="215619" progId="Equation.3">
                  <p:embed/>
                  <p:pic>
                    <p:nvPicPr>
                      <p:cNvPr id="5120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838200"/>
                        <a:ext cx="6413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6" name="Object 6"/>
          <p:cNvGraphicFramePr>
            <a:graphicFrameLocks noChangeAspect="1"/>
          </p:cNvGraphicFramePr>
          <p:nvPr/>
        </p:nvGraphicFramePr>
        <p:xfrm>
          <a:off x="2590800" y="1905000"/>
          <a:ext cx="762000" cy="762000"/>
        </p:xfrm>
        <a:graphic>
          <a:graphicData uri="http://schemas.openxmlformats.org/presentationml/2006/ole">
            <mc:AlternateContent xmlns:mc="http://schemas.openxmlformats.org/markup-compatibility/2006">
              <mc:Choice xmlns:v="urn:schemas-microsoft-com:vml" Requires="v">
                <p:oleObj spid="_x0000_s7271" name="Equation" r:id="rId5" imgW="190335" imgH="215713" progId="Equation.3">
                  <p:embed/>
                </p:oleObj>
              </mc:Choice>
              <mc:Fallback>
                <p:oleObj name="Equation" r:id="rId5" imgW="190335" imgH="215713" progId="Equation.3">
                  <p:embed/>
                  <p:pic>
                    <p:nvPicPr>
                      <p:cNvPr id="512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905000"/>
                        <a:ext cx="762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5"/>
          <p:cNvGraphicFramePr>
            <a:graphicFrameLocks noChangeAspect="1"/>
          </p:cNvGraphicFramePr>
          <p:nvPr/>
        </p:nvGraphicFramePr>
        <p:xfrm>
          <a:off x="2590800" y="2895600"/>
          <a:ext cx="762000" cy="762000"/>
        </p:xfrm>
        <a:graphic>
          <a:graphicData uri="http://schemas.openxmlformats.org/presentationml/2006/ole">
            <mc:AlternateContent xmlns:mc="http://schemas.openxmlformats.org/markup-compatibility/2006">
              <mc:Choice xmlns:v="urn:schemas-microsoft-com:vml" Requires="v">
                <p:oleObj spid="_x0000_s7272" name="Equation" r:id="rId7" imgW="152334" imgH="228501" progId="Equation.3">
                  <p:embed/>
                </p:oleObj>
              </mc:Choice>
              <mc:Fallback>
                <p:oleObj name="Equation" r:id="rId7" imgW="152334" imgH="228501" progId="Equation.3">
                  <p:embed/>
                  <p:pic>
                    <p:nvPicPr>
                      <p:cNvPr id="5120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895600"/>
                        <a:ext cx="762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nvGraphicFramePr>
        <p:xfrm>
          <a:off x="2514600" y="3886200"/>
          <a:ext cx="914400" cy="858838"/>
        </p:xfrm>
        <a:graphic>
          <a:graphicData uri="http://schemas.openxmlformats.org/presentationml/2006/ole">
            <mc:AlternateContent xmlns:mc="http://schemas.openxmlformats.org/markup-compatibility/2006">
              <mc:Choice xmlns:v="urn:schemas-microsoft-com:vml" Requires="v">
                <p:oleObj spid="_x0000_s7273" name="Equation" r:id="rId9" imgW="165028" imgH="228501" progId="Equation.3">
                  <p:embed/>
                </p:oleObj>
              </mc:Choice>
              <mc:Fallback>
                <p:oleObj name="Equation" r:id="rId9" imgW="165028" imgH="228501" progId="Equation.3">
                  <p:embed/>
                  <p:pic>
                    <p:nvPicPr>
                      <p:cNvPr id="51204"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3886200"/>
                        <a:ext cx="9144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8"/>
          <p:cNvSpPr>
            <a:spLocks noChangeArrowheads="1"/>
          </p:cNvSpPr>
          <p:nvPr/>
        </p:nvSpPr>
        <p:spPr bwMode="auto">
          <a:xfrm>
            <a:off x="2133600" y="244475"/>
            <a:ext cx="579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000">
                <a:latin typeface="Arial" panose="020B0604020202020204" pitchFamily="34" charset="0"/>
                <a:cs typeface="Times New Roman" panose="02020603050405020304" pitchFamily="18" charset="0"/>
              </a:rPr>
              <a:t>Let</a:t>
            </a:r>
            <a:r>
              <a:rPr lang="en-US" altLang="en-US" sz="1200">
                <a:latin typeface="Arial" panose="020B0604020202020204" pitchFamily="34" charset="0"/>
                <a:cs typeface="Times New Roman" panose="02020603050405020304" pitchFamily="18" charset="0"/>
              </a:rPr>
              <a:t> </a:t>
            </a:r>
            <a:endParaRPr lang="en-US" altLang="en-US" sz="1100">
              <a:latin typeface="Arial" panose="020B0604020202020204" pitchFamily="34" charset="0"/>
            </a:endParaRPr>
          </a:p>
          <a:p>
            <a:r>
              <a:rPr lang="en-US" altLang="en-US" sz="1200">
                <a:latin typeface="Arial" panose="020B0604020202020204" pitchFamily="34" charset="0"/>
                <a:cs typeface="Times New Roman" panose="02020603050405020304" pitchFamily="18" charset="0"/>
              </a:rPr>
              <a:t>       </a:t>
            </a:r>
            <a:endParaRPr lang="en-US" altLang="en-US">
              <a:latin typeface="Arial" panose="020B0604020202020204" pitchFamily="34" charset="0"/>
            </a:endParaRPr>
          </a:p>
        </p:txBody>
      </p:sp>
      <p:sp>
        <p:nvSpPr>
          <p:cNvPr id="7176" name="Rectangle 9"/>
          <p:cNvSpPr>
            <a:spLocks noChangeArrowheads="1"/>
          </p:cNvSpPr>
          <p:nvPr/>
        </p:nvSpPr>
        <p:spPr bwMode="auto">
          <a:xfrm>
            <a:off x="3429001" y="990600"/>
            <a:ext cx="6215063"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000">
                <a:latin typeface="Arial" panose="020B0604020202020204" pitchFamily="34" charset="0"/>
                <a:cs typeface="Times New Roman" panose="02020603050405020304" pitchFamily="18" charset="0"/>
              </a:rPr>
              <a:t>= instantaneous angular velocity of gear 1 (clockwise)</a:t>
            </a:r>
            <a:endParaRPr lang="en-US" altLang="en-US" sz="2000">
              <a:latin typeface="Arial" panose="020B0604020202020204" pitchFamily="34" charset="0"/>
            </a:endParaRPr>
          </a:p>
          <a:p>
            <a:r>
              <a:rPr lang="en-US" altLang="en-US" sz="2000">
                <a:latin typeface="Arial" panose="020B0604020202020204" pitchFamily="34" charset="0"/>
                <a:cs typeface="Times New Roman" panose="02020603050405020304" pitchFamily="18" charset="0"/>
              </a:rPr>
              <a:t>       </a:t>
            </a:r>
            <a:endParaRPr lang="en-US" altLang="en-US" sz="2000">
              <a:latin typeface="Arial" panose="020B0604020202020204" pitchFamily="34" charset="0"/>
            </a:endParaRPr>
          </a:p>
          <a:p>
            <a:r>
              <a:rPr lang="en-US" altLang="en-US" sz="1200">
                <a:latin typeface="Arial" panose="020B0604020202020204" pitchFamily="34" charset="0"/>
                <a:cs typeface="Times New Roman" panose="02020603050405020304" pitchFamily="18" charset="0"/>
              </a:rPr>
              <a:t>       </a:t>
            </a:r>
            <a:endParaRPr lang="en-US" altLang="en-US">
              <a:latin typeface="Arial" panose="020B0604020202020204" pitchFamily="34" charset="0"/>
            </a:endParaRPr>
          </a:p>
        </p:txBody>
      </p:sp>
      <p:sp>
        <p:nvSpPr>
          <p:cNvPr id="7177" name="Rectangle 10"/>
          <p:cNvSpPr>
            <a:spLocks noChangeArrowheads="1"/>
          </p:cNvSpPr>
          <p:nvPr/>
        </p:nvSpPr>
        <p:spPr bwMode="auto">
          <a:xfrm>
            <a:off x="3429000" y="2117726"/>
            <a:ext cx="72151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000">
                <a:latin typeface="Arial" panose="020B0604020202020204" pitchFamily="34" charset="0"/>
                <a:cs typeface="Times New Roman" panose="02020603050405020304" pitchFamily="18" charset="0"/>
              </a:rPr>
              <a:t>= instantaneous angular velocity of gear 2 (counter-clockwise) </a:t>
            </a:r>
            <a:endParaRPr lang="en-US" altLang="en-US" sz="2000">
              <a:latin typeface="Arial" panose="020B0604020202020204" pitchFamily="34" charset="0"/>
            </a:endParaRPr>
          </a:p>
          <a:p>
            <a:r>
              <a:rPr lang="en-US" altLang="en-US" sz="2000" i="1">
                <a:latin typeface="Arial" panose="020B0604020202020204" pitchFamily="34" charset="0"/>
                <a:cs typeface="Times New Roman" panose="02020603050405020304" pitchFamily="18" charset="0"/>
              </a:rPr>
              <a:t>     </a:t>
            </a:r>
            <a:endParaRPr lang="en-US" altLang="en-US" sz="2000">
              <a:latin typeface="Arial" panose="020B0604020202020204" pitchFamily="34" charset="0"/>
            </a:endParaRPr>
          </a:p>
          <a:p>
            <a:r>
              <a:rPr lang="en-US" altLang="en-US" sz="2000" i="1">
                <a:latin typeface="Arial" panose="020B0604020202020204" pitchFamily="34" charset="0"/>
                <a:cs typeface="Times New Roman" panose="02020603050405020304" pitchFamily="18" charset="0"/>
              </a:rPr>
              <a:t>       </a:t>
            </a:r>
            <a:endParaRPr lang="en-US" altLang="en-US" sz="2000">
              <a:latin typeface="Arial" panose="020B0604020202020204" pitchFamily="34" charset="0"/>
            </a:endParaRPr>
          </a:p>
        </p:txBody>
      </p:sp>
      <p:sp>
        <p:nvSpPr>
          <p:cNvPr id="7178" name="Rectangle 11"/>
          <p:cNvSpPr>
            <a:spLocks noChangeArrowheads="1"/>
          </p:cNvSpPr>
          <p:nvPr/>
        </p:nvSpPr>
        <p:spPr bwMode="auto">
          <a:xfrm>
            <a:off x="3429000" y="3048001"/>
            <a:ext cx="2476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000">
                <a:latin typeface="Arial" panose="020B0604020202020204" pitchFamily="34" charset="0"/>
                <a:cs typeface="Times New Roman" panose="02020603050405020304" pitchFamily="18" charset="0"/>
              </a:rPr>
              <a:t>= linear velocity of C</a:t>
            </a:r>
            <a:endParaRPr lang="en-US" altLang="en-US" sz="2000">
              <a:latin typeface="Arial" panose="020B0604020202020204" pitchFamily="34" charset="0"/>
            </a:endParaRPr>
          </a:p>
          <a:p>
            <a:r>
              <a:rPr lang="en-US" altLang="en-US" sz="2000" i="1">
                <a:latin typeface="Arial" panose="020B0604020202020204" pitchFamily="34" charset="0"/>
                <a:cs typeface="Times New Roman" panose="02020603050405020304" pitchFamily="18" charset="0"/>
              </a:rPr>
              <a:t>       </a:t>
            </a:r>
            <a:endParaRPr lang="en-US" altLang="en-US" sz="2000">
              <a:latin typeface="Arial" panose="020B0604020202020204" pitchFamily="34" charset="0"/>
            </a:endParaRPr>
          </a:p>
        </p:txBody>
      </p:sp>
      <p:sp>
        <p:nvSpPr>
          <p:cNvPr id="7179" name="Rectangle 12"/>
          <p:cNvSpPr>
            <a:spLocks noChangeArrowheads="1"/>
          </p:cNvSpPr>
          <p:nvPr/>
        </p:nvSpPr>
        <p:spPr bwMode="auto">
          <a:xfrm>
            <a:off x="3429000" y="4054476"/>
            <a:ext cx="247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000">
                <a:latin typeface="Arial" panose="020B0604020202020204" pitchFamily="34" charset="0"/>
                <a:cs typeface="Times New Roman" panose="02020603050405020304" pitchFamily="18" charset="0"/>
              </a:rPr>
              <a:t>= linear velocity of </a:t>
            </a:r>
            <a:r>
              <a:rPr lang="en-US" altLang="en-US" sz="2000" i="1">
                <a:latin typeface="Arial" panose="020B0604020202020204" pitchFamily="34" charset="0"/>
                <a:cs typeface="Times New Roman" panose="02020603050405020304" pitchFamily="18" charset="0"/>
              </a:rPr>
              <a:t>D</a:t>
            </a:r>
            <a:endParaRPr lang="en-US" altLang="en-US" sz="2000">
              <a:latin typeface="Arial" panose="020B0604020202020204" pitchFamily="34" charset="0"/>
            </a:endParaRPr>
          </a:p>
        </p:txBody>
      </p:sp>
      <p:pic>
        <p:nvPicPr>
          <p:cNvPr id="7180"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543426"/>
            <a:ext cx="47244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676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0139C55-F2C0-4829-9D52-637B4409F114}" type="slidenum">
              <a:rPr lang="en-US" altLang="en-US">
                <a:solidFill>
                  <a:srgbClr val="898989"/>
                </a:solidFill>
              </a:rPr>
              <a:pPr/>
              <a:t>36</a:t>
            </a:fld>
            <a:endParaRPr lang="en-US" altLang="en-US">
              <a:solidFill>
                <a:srgbClr val="898989"/>
              </a:solidFill>
            </a:endParaRPr>
          </a:p>
        </p:txBody>
      </p:sp>
      <p:sp>
        <p:nvSpPr>
          <p:cNvPr id="52253" name="Rectangle 29"/>
          <p:cNvSpPr>
            <a:spLocks noChangeArrowheads="1"/>
          </p:cNvSpPr>
          <p:nvPr/>
        </p:nvSpPr>
        <p:spPr bwMode="auto">
          <a:xfrm>
            <a:off x="2590801" y="152400"/>
            <a:ext cx="756126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68300" algn="l"/>
              </a:tabLst>
              <a:defRPr>
                <a:solidFill>
                  <a:schemeClr val="tx1"/>
                </a:solidFill>
                <a:latin typeface="Tahoma" panose="020B0604030504040204" pitchFamily="34" charset="0"/>
              </a:defRPr>
            </a:lvl1pPr>
            <a:lvl2pPr marL="742950" indent="-285750">
              <a:tabLst>
                <a:tab pos="368300" algn="l"/>
              </a:tabLst>
              <a:defRPr>
                <a:solidFill>
                  <a:schemeClr val="tx1"/>
                </a:solidFill>
                <a:latin typeface="Tahoma" panose="020B0604030504040204" pitchFamily="34" charset="0"/>
              </a:defRPr>
            </a:lvl2pPr>
            <a:lvl3pPr marL="1143000" indent="-228600">
              <a:tabLst>
                <a:tab pos="368300" algn="l"/>
              </a:tabLst>
              <a:defRPr>
                <a:solidFill>
                  <a:schemeClr val="tx1"/>
                </a:solidFill>
                <a:latin typeface="Tahoma" panose="020B0604030504040204" pitchFamily="34" charset="0"/>
              </a:defRPr>
            </a:lvl3pPr>
            <a:lvl4pPr marL="1600200" indent="-228600">
              <a:tabLst>
                <a:tab pos="368300" algn="l"/>
              </a:tabLst>
              <a:defRPr>
                <a:solidFill>
                  <a:schemeClr val="tx1"/>
                </a:solidFill>
                <a:latin typeface="Tahoma" panose="020B0604030504040204" pitchFamily="34" charset="0"/>
              </a:defRPr>
            </a:lvl4pPr>
            <a:lvl5pPr marL="2057400" indent="-228600">
              <a:tabLst>
                <a:tab pos="3683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3683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3683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3683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368300" algn="l"/>
              </a:tabLst>
              <a:defRPr>
                <a:solidFill>
                  <a:schemeClr val="tx1"/>
                </a:solidFill>
                <a:latin typeface="Tahoma" panose="020B0604030504040204" pitchFamily="34" charset="0"/>
              </a:defRPr>
            </a:lvl9pPr>
          </a:lstStyle>
          <a:p>
            <a:r>
              <a:rPr lang="en-US" altLang="en-US"/>
              <a:t>Then</a:t>
            </a:r>
          </a:p>
          <a:p>
            <a:r>
              <a:rPr lang="en-US" altLang="en-US"/>
              <a:t> </a:t>
            </a:r>
          </a:p>
          <a:p>
            <a:r>
              <a:rPr lang="en-US" altLang="en-US" i="1"/>
              <a:t> </a:t>
            </a:r>
            <a:r>
              <a:rPr lang="en-US" altLang="en-US"/>
              <a:t>=         . </a:t>
            </a:r>
            <a:r>
              <a:rPr lang="en-US" altLang="en-US" i="1"/>
              <a:t>A </a:t>
            </a:r>
            <a:r>
              <a:rPr lang="en-US" altLang="en-US"/>
              <a:t>C in a direction perpendicular </a:t>
            </a:r>
            <a:r>
              <a:rPr lang="en-US" altLang="en-US" i="1"/>
              <a:t>to A </a:t>
            </a:r>
            <a:r>
              <a:rPr lang="en-US" altLang="en-US"/>
              <a:t>C or at an angle </a:t>
            </a:r>
            <a:r>
              <a:rPr lang="en-US" altLang="en-US" i="1"/>
              <a:t>a </a:t>
            </a:r>
            <a:r>
              <a:rPr lang="en-US" altLang="en-US"/>
              <a:t>to </a:t>
            </a:r>
            <a:r>
              <a:rPr lang="en-US" altLang="en-US" i="1"/>
              <a:t>n </a:t>
            </a:r>
            <a:r>
              <a:rPr lang="en-US" altLang="en-US"/>
              <a:t>- </a:t>
            </a:r>
            <a:r>
              <a:rPr lang="en-US" altLang="en-US" i="1"/>
              <a:t>n</a:t>
            </a:r>
            <a:endParaRPr lang="en-US" altLang="en-US"/>
          </a:p>
          <a:p>
            <a:r>
              <a:rPr lang="en-US" altLang="en-US" i="1"/>
              <a:t>	</a:t>
            </a:r>
          </a:p>
          <a:p>
            <a:endParaRPr lang="en-US" altLang="en-US" i="1"/>
          </a:p>
          <a:p>
            <a:r>
              <a:rPr lang="en-US" altLang="en-US"/>
              <a:t>=         . </a:t>
            </a:r>
            <a:r>
              <a:rPr lang="en-US" altLang="en-US" i="1"/>
              <a:t>BD </a:t>
            </a:r>
            <a:r>
              <a:rPr lang="en-US" altLang="en-US"/>
              <a:t>in a direction perpendicular to </a:t>
            </a:r>
            <a:r>
              <a:rPr lang="en-US" altLang="en-US" i="1"/>
              <a:t>BD </a:t>
            </a:r>
            <a:r>
              <a:rPr lang="en-US" altLang="en-US"/>
              <a:t>or at an angle p to </a:t>
            </a:r>
            <a:r>
              <a:rPr lang="en-US" altLang="en-US" i="1"/>
              <a:t>n </a:t>
            </a:r>
            <a:r>
              <a:rPr lang="en-US" altLang="en-US"/>
              <a:t>- </a:t>
            </a:r>
            <a:r>
              <a:rPr lang="en-US" altLang="en-US" i="1"/>
              <a:t>n</a:t>
            </a:r>
          </a:p>
        </p:txBody>
      </p:sp>
      <p:graphicFrame>
        <p:nvGraphicFramePr>
          <p:cNvPr id="52254" name="Object 30"/>
          <p:cNvGraphicFramePr>
            <a:graphicFrameLocks noChangeAspect="1"/>
          </p:cNvGraphicFramePr>
          <p:nvPr/>
        </p:nvGraphicFramePr>
        <p:xfrm>
          <a:off x="1905000" y="533400"/>
          <a:ext cx="762000" cy="762000"/>
        </p:xfrm>
        <a:graphic>
          <a:graphicData uri="http://schemas.openxmlformats.org/presentationml/2006/ole">
            <mc:AlternateContent xmlns:mc="http://schemas.openxmlformats.org/markup-compatibility/2006">
              <mc:Choice xmlns:v="urn:schemas-microsoft-com:vml" Requires="v">
                <p:oleObj spid="_x0000_s8294" name="Equation" r:id="rId3" imgW="152334" imgH="228501" progId="Equation.3">
                  <p:embed/>
                </p:oleObj>
              </mc:Choice>
              <mc:Fallback>
                <p:oleObj name="Equation" r:id="rId3" imgW="152334" imgH="228501" progId="Equation.3">
                  <p:embed/>
                  <p:pic>
                    <p:nvPicPr>
                      <p:cNvPr id="52254"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33400"/>
                        <a:ext cx="762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55" name="Object 31"/>
          <p:cNvGraphicFramePr>
            <a:graphicFrameLocks noChangeAspect="1"/>
          </p:cNvGraphicFramePr>
          <p:nvPr/>
        </p:nvGraphicFramePr>
        <p:xfrm>
          <a:off x="1828800" y="1295400"/>
          <a:ext cx="914400" cy="858838"/>
        </p:xfrm>
        <a:graphic>
          <a:graphicData uri="http://schemas.openxmlformats.org/presentationml/2006/ole">
            <mc:AlternateContent xmlns:mc="http://schemas.openxmlformats.org/markup-compatibility/2006">
              <mc:Choice xmlns:v="urn:schemas-microsoft-com:vml" Requires="v">
                <p:oleObj spid="_x0000_s8295" name="Equation" r:id="rId5" imgW="165028" imgH="228501" progId="Equation.3">
                  <p:embed/>
                </p:oleObj>
              </mc:Choice>
              <mc:Fallback>
                <p:oleObj name="Equation" r:id="rId5" imgW="165028" imgH="228501" progId="Equation.3">
                  <p:embed/>
                  <p:pic>
                    <p:nvPicPr>
                      <p:cNvPr id="52255"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295400"/>
                        <a:ext cx="9144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56" name="Rectangle 32"/>
          <p:cNvSpPr>
            <a:spLocks noChangeArrowheads="1"/>
          </p:cNvSpPr>
          <p:nvPr/>
        </p:nvSpPr>
        <p:spPr bwMode="auto">
          <a:xfrm>
            <a:off x="1828800" y="2336801"/>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175" algn="l"/>
                <a:tab pos="368300" algn="l"/>
              </a:tabLst>
              <a:defRPr>
                <a:solidFill>
                  <a:schemeClr val="tx1"/>
                </a:solidFill>
                <a:latin typeface="Tahoma" panose="020B0604030504040204" pitchFamily="34" charset="0"/>
              </a:defRPr>
            </a:lvl1pPr>
            <a:lvl2pPr marL="742950" indent="-285750">
              <a:tabLst>
                <a:tab pos="3175" algn="l"/>
                <a:tab pos="368300" algn="l"/>
              </a:tabLst>
              <a:defRPr>
                <a:solidFill>
                  <a:schemeClr val="tx1"/>
                </a:solidFill>
                <a:latin typeface="Tahoma" panose="020B0604030504040204" pitchFamily="34" charset="0"/>
              </a:defRPr>
            </a:lvl2pPr>
            <a:lvl3pPr marL="1143000" indent="-228600">
              <a:tabLst>
                <a:tab pos="3175" algn="l"/>
                <a:tab pos="368300" algn="l"/>
              </a:tabLst>
              <a:defRPr>
                <a:solidFill>
                  <a:schemeClr val="tx1"/>
                </a:solidFill>
                <a:latin typeface="Tahoma" panose="020B0604030504040204" pitchFamily="34" charset="0"/>
              </a:defRPr>
            </a:lvl3pPr>
            <a:lvl4pPr marL="1600200" indent="-228600">
              <a:tabLst>
                <a:tab pos="3175" algn="l"/>
                <a:tab pos="368300" algn="l"/>
              </a:tabLst>
              <a:defRPr>
                <a:solidFill>
                  <a:schemeClr val="tx1"/>
                </a:solidFill>
                <a:latin typeface="Tahoma" panose="020B0604030504040204" pitchFamily="34" charset="0"/>
              </a:defRPr>
            </a:lvl4pPr>
            <a:lvl5pPr marL="2057400" indent="-228600">
              <a:tabLst>
                <a:tab pos="3175" algn="l"/>
                <a:tab pos="3683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9pPr>
          </a:lstStyle>
          <a:p>
            <a:r>
              <a:rPr lang="en-US" altLang="en-US" i="1"/>
              <a:t>Now, </a:t>
            </a:r>
            <a:r>
              <a:rPr lang="en-US" altLang="en-US"/>
              <a:t>if the curved surfaces of the teeth of two gears are to remain in contact, one surface may slide relative </a:t>
            </a:r>
            <a:r>
              <a:rPr lang="en-US" altLang="en-US" i="1"/>
              <a:t>to </a:t>
            </a:r>
            <a:r>
              <a:rPr lang="en-US" altLang="en-US"/>
              <a:t>the other along the </a:t>
            </a:r>
            <a:r>
              <a:rPr lang="en-US" altLang="en-US" i="1"/>
              <a:t>common </a:t>
            </a:r>
            <a:r>
              <a:rPr lang="en-US" altLang="en-US"/>
              <a:t>tangent </a:t>
            </a:r>
            <a:r>
              <a:rPr lang="en-US" altLang="en-US" i="1"/>
              <a:t>t </a:t>
            </a:r>
            <a:r>
              <a:rPr lang="en-US" altLang="en-US"/>
              <a:t>- </a:t>
            </a:r>
            <a:r>
              <a:rPr lang="en-US" altLang="en-US" i="1"/>
              <a:t>t. </a:t>
            </a:r>
            <a:r>
              <a:rPr lang="en-US" altLang="en-US"/>
              <a:t>The relative motion between the surfaces along the common normal </a:t>
            </a:r>
            <a:r>
              <a:rPr lang="en-US" altLang="en-US" i="1"/>
              <a:t>n-n </a:t>
            </a:r>
            <a:r>
              <a:rPr lang="en-US" altLang="en-US"/>
              <a:t>must be zero </a:t>
            </a:r>
            <a:r>
              <a:rPr lang="en-US" altLang="en-US" i="1"/>
              <a:t>to </a:t>
            </a:r>
            <a:r>
              <a:rPr lang="en-US" altLang="en-US"/>
              <a:t>avoid the separation, or the penetration of the two teeth into each other.</a:t>
            </a:r>
          </a:p>
        </p:txBody>
      </p:sp>
      <p:graphicFrame>
        <p:nvGraphicFramePr>
          <p:cNvPr id="52257" name="Object 33"/>
          <p:cNvGraphicFramePr>
            <a:graphicFrameLocks noChangeAspect="1"/>
          </p:cNvGraphicFramePr>
          <p:nvPr/>
        </p:nvGraphicFramePr>
        <p:xfrm>
          <a:off x="3048000" y="533400"/>
          <a:ext cx="641350" cy="685800"/>
        </p:xfrm>
        <a:graphic>
          <a:graphicData uri="http://schemas.openxmlformats.org/presentationml/2006/ole">
            <mc:AlternateContent xmlns:mc="http://schemas.openxmlformats.org/markup-compatibility/2006">
              <mc:Choice xmlns:v="urn:schemas-microsoft-com:vml" Requires="v">
                <p:oleObj spid="_x0000_s8296" name="Equation" r:id="rId7" imgW="177569" imgH="215619" progId="Equation.3">
                  <p:embed/>
                </p:oleObj>
              </mc:Choice>
              <mc:Fallback>
                <p:oleObj name="Equation" r:id="rId7" imgW="177569" imgH="215619" progId="Equation.3">
                  <p:embed/>
                  <p:pic>
                    <p:nvPicPr>
                      <p:cNvPr id="52257" name="Object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33400"/>
                        <a:ext cx="6413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58" name="Object 34"/>
          <p:cNvGraphicFramePr>
            <a:graphicFrameLocks noChangeAspect="1"/>
          </p:cNvGraphicFramePr>
          <p:nvPr/>
        </p:nvGraphicFramePr>
        <p:xfrm>
          <a:off x="2895600" y="1295400"/>
          <a:ext cx="762000" cy="762000"/>
        </p:xfrm>
        <a:graphic>
          <a:graphicData uri="http://schemas.openxmlformats.org/presentationml/2006/ole">
            <mc:AlternateContent xmlns:mc="http://schemas.openxmlformats.org/markup-compatibility/2006">
              <mc:Choice xmlns:v="urn:schemas-microsoft-com:vml" Requires="v">
                <p:oleObj spid="_x0000_s8297" name="Equation" r:id="rId9" imgW="190335" imgH="215713" progId="Equation.3">
                  <p:embed/>
                </p:oleObj>
              </mc:Choice>
              <mc:Fallback>
                <p:oleObj name="Equation" r:id="rId9" imgW="190335" imgH="215713" progId="Equation.3">
                  <p:embed/>
                  <p:pic>
                    <p:nvPicPr>
                      <p:cNvPr id="52258" name="Object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1295400"/>
                        <a:ext cx="762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201"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9300" y="3865564"/>
            <a:ext cx="61087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697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D67698-8FB1-4545-8894-7345B5ACC475}" type="slidenum">
              <a:rPr lang="en-US" altLang="en-US">
                <a:solidFill>
                  <a:srgbClr val="898989"/>
                </a:solidFill>
              </a:rPr>
              <a:pPr/>
              <a:t>37</a:t>
            </a:fld>
            <a:endParaRPr lang="en-US" altLang="en-US">
              <a:solidFill>
                <a:srgbClr val="898989"/>
              </a:solidFill>
            </a:endParaRPr>
          </a:p>
        </p:txBody>
      </p:sp>
      <p:sp>
        <p:nvSpPr>
          <p:cNvPr id="53252" name="Rectangle 4"/>
          <p:cNvSpPr>
            <a:spLocks noChangeArrowheads="1"/>
          </p:cNvSpPr>
          <p:nvPr/>
        </p:nvSpPr>
        <p:spPr bwMode="auto">
          <a:xfrm>
            <a:off x="2514600" y="449263"/>
            <a:ext cx="55626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175" algn="l"/>
                <a:tab pos="368300" algn="l"/>
              </a:tabLst>
              <a:defRPr>
                <a:solidFill>
                  <a:schemeClr val="tx1"/>
                </a:solidFill>
                <a:latin typeface="Tahoma" panose="020B0604030504040204" pitchFamily="34" charset="0"/>
              </a:defRPr>
            </a:lvl1pPr>
            <a:lvl2pPr marL="742950" indent="-285750">
              <a:tabLst>
                <a:tab pos="3175" algn="l"/>
                <a:tab pos="368300" algn="l"/>
              </a:tabLst>
              <a:defRPr>
                <a:solidFill>
                  <a:schemeClr val="tx1"/>
                </a:solidFill>
                <a:latin typeface="Tahoma" panose="020B0604030504040204" pitchFamily="34" charset="0"/>
              </a:defRPr>
            </a:lvl2pPr>
            <a:lvl3pPr marL="1143000" indent="-228600">
              <a:tabLst>
                <a:tab pos="3175" algn="l"/>
                <a:tab pos="368300" algn="l"/>
              </a:tabLst>
              <a:defRPr>
                <a:solidFill>
                  <a:schemeClr val="tx1"/>
                </a:solidFill>
                <a:latin typeface="Tahoma" panose="020B0604030504040204" pitchFamily="34" charset="0"/>
              </a:defRPr>
            </a:lvl3pPr>
            <a:lvl4pPr marL="1600200" indent="-228600">
              <a:tabLst>
                <a:tab pos="3175" algn="l"/>
                <a:tab pos="368300" algn="l"/>
              </a:tabLst>
              <a:defRPr>
                <a:solidFill>
                  <a:schemeClr val="tx1"/>
                </a:solidFill>
                <a:latin typeface="Tahoma" panose="020B0604030504040204" pitchFamily="34" charset="0"/>
              </a:defRPr>
            </a:lvl4pPr>
            <a:lvl5pPr marL="2057400" indent="-228600">
              <a:tabLst>
                <a:tab pos="3175" algn="l"/>
                <a:tab pos="3683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9pPr>
          </a:lstStyle>
          <a:p>
            <a:r>
              <a:rPr lang="en-US" altLang="en-US"/>
              <a:t>Component of Vc along </a:t>
            </a:r>
            <a:r>
              <a:rPr lang="en-US" altLang="en-US" i="1"/>
              <a:t>n </a:t>
            </a:r>
            <a:r>
              <a:rPr lang="en-US" altLang="en-US"/>
              <a:t>- </a:t>
            </a:r>
            <a:r>
              <a:rPr lang="en-US" altLang="en-US" i="1"/>
              <a:t>n </a:t>
            </a:r>
            <a:r>
              <a:rPr lang="en-US" altLang="en-US"/>
              <a:t>= Vc </a:t>
            </a:r>
            <a:r>
              <a:rPr lang="en-US" altLang="en-US" i="1"/>
              <a:t>cos</a:t>
            </a:r>
          </a:p>
          <a:p>
            <a:endParaRPr lang="en-US" altLang="en-US"/>
          </a:p>
          <a:p>
            <a:r>
              <a:rPr lang="en-US" altLang="en-US"/>
              <a:t>Component of </a:t>
            </a:r>
            <a:r>
              <a:rPr lang="en-US" altLang="en-US" i="1"/>
              <a:t>v d </a:t>
            </a:r>
            <a:r>
              <a:rPr lang="en-US" altLang="en-US"/>
              <a:t>along </a:t>
            </a:r>
            <a:r>
              <a:rPr lang="en-US" altLang="en-US" i="1"/>
              <a:t>n </a:t>
            </a:r>
            <a:r>
              <a:rPr lang="en-US" altLang="en-US"/>
              <a:t>- </a:t>
            </a:r>
            <a:r>
              <a:rPr lang="en-US" altLang="en-US" i="1"/>
              <a:t>n </a:t>
            </a:r>
            <a:r>
              <a:rPr lang="en-US" altLang="en-US"/>
              <a:t>= </a:t>
            </a:r>
            <a:r>
              <a:rPr lang="en-US" altLang="en-US" i="1"/>
              <a:t>v</a:t>
            </a:r>
            <a:r>
              <a:rPr lang="en-US" altLang="en-US" i="1" baseline="-25000"/>
              <a:t>d </a:t>
            </a:r>
            <a:r>
              <a:rPr lang="en-US" altLang="en-US"/>
              <a:t>cos </a:t>
            </a:r>
          </a:p>
          <a:p>
            <a:endParaRPr lang="en-US" altLang="en-US"/>
          </a:p>
          <a:p>
            <a:r>
              <a:rPr lang="en-US" altLang="en-US"/>
              <a:t>Relative motion along </a:t>
            </a:r>
            <a:r>
              <a:rPr lang="en-US" altLang="en-US" i="1"/>
              <a:t>n </a:t>
            </a:r>
            <a:r>
              <a:rPr lang="en-US" altLang="en-US"/>
              <a:t>- </a:t>
            </a:r>
            <a:r>
              <a:rPr lang="en-US" altLang="en-US" i="1"/>
              <a:t>n </a:t>
            </a:r>
            <a:r>
              <a:rPr lang="en-US" altLang="en-US"/>
              <a:t>= </a:t>
            </a:r>
            <a:r>
              <a:rPr lang="en-US" altLang="en-US" i="1"/>
              <a:t>v</a:t>
            </a:r>
            <a:r>
              <a:rPr lang="en-US" altLang="en-US" i="1" baseline="-25000"/>
              <a:t>c </a:t>
            </a:r>
            <a:r>
              <a:rPr lang="en-US" altLang="en-US" i="1"/>
              <a:t>cos      </a:t>
            </a:r>
            <a:r>
              <a:rPr lang="en-US" altLang="en-US"/>
              <a:t>- </a:t>
            </a:r>
            <a:r>
              <a:rPr lang="en-US" altLang="en-US" i="1"/>
              <a:t>v</a:t>
            </a:r>
            <a:r>
              <a:rPr lang="en-US" altLang="en-US" i="1" baseline="-25000"/>
              <a:t>d </a:t>
            </a:r>
            <a:r>
              <a:rPr lang="en-US" altLang="en-US"/>
              <a:t>cos </a:t>
            </a:r>
            <a:endParaRPr lang="en-US" altLang="en-US" i="1"/>
          </a:p>
        </p:txBody>
      </p:sp>
      <p:sp>
        <p:nvSpPr>
          <p:cNvPr id="53253" name="Rectangle 5"/>
          <p:cNvSpPr>
            <a:spLocks noChangeArrowheads="1"/>
          </p:cNvSpPr>
          <p:nvPr/>
        </p:nvSpPr>
        <p:spPr bwMode="auto">
          <a:xfrm>
            <a:off x="2133601" y="2286001"/>
            <a:ext cx="7580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175" algn="l"/>
                <a:tab pos="368300" algn="l"/>
              </a:tabLst>
              <a:defRPr>
                <a:solidFill>
                  <a:schemeClr val="tx1"/>
                </a:solidFill>
                <a:latin typeface="Tahoma" panose="020B0604030504040204" pitchFamily="34" charset="0"/>
              </a:defRPr>
            </a:lvl1pPr>
            <a:lvl2pPr marL="742950" indent="-285750">
              <a:tabLst>
                <a:tab pos="3175" algn="l"/>
                <a:tab pos="368300" algn="l"/>
              </a:tabLst>
              <a:defRPr>
                <a:solidFill>
                  <a:schemeClr val="tx1"/>
                </a:solidFill>
                <a:latin typeface="Tahoma" panose="020B0604030504040204" pitchFamily="34" charset="0"/>
              </a:defRPr>
            </a:lvl2pPr>
            <a:lvl3pPr marL="1143000" indent="-228600">
              <a:tabLst>
                <a:tab pos="3175" algn="l"/>
                <a:tab pos="368300" algn="l"/>
              </a:tabLst>
              <a:defRPr>
                <a:solidFill>
                  <a:schemeClr val="tx1"/>
                </a:solidFill>
                <a:latin typeface="Tahoma" panose="020B0604030504040204" pitchFamily="34" charset="0"/>
              </a:defRPr>
            </a:lvl3pPr>
            <a:lvl4pPr marL="1600200" indent="-228600">
              <a:tabLst>
                <a:tab pos="3175" algn="l"/>
                <a:tab pos="368300" algn="l"/>
              </a:tabLst>
              <a:defRPr>
                <a:solidFill>
                  <a:schemeClr val="tx1"/>
                </a:solidFill>
                <a:latin typeface="Tahoma" panose="020B0604030504040204" pitchFamily="34" charset="0"/>
              </a:defRPr>
            </a:lvl4pPr>
            <a:lvl5pPr marL="2057400" indent="-228600">
              <a:tabLst>
                <a:tab pos="3175" algn="l"/>
                <a:tab pos="3683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9pPr>
          </a:lstStyle>
          <a:p>
            <a:pPr eaLnBrk="1" hangingPunct="1"/>
            <a:r>
              <a:rPr lang="en-US" altLang="en-US"/>
              <a:t>Draw perpendiculars </a:t>
            </a:r>
            <a:r>
              <a:rPr lang="en-US" altLang="en-US" i="1"/>
              <a:t>AE </a:t>
            </a:r>
            <a:r>
              <a:rPr lang="en-US" altLang="en-US"/>
              <a:t>and </a:t>
            </a:r>
            <a:r>
              <a:rPr lang="en-US" altLang="en-US" i="1"/>
              <a:t>BF </a:t>
            </a:r>
            <a:r>
              <a:rPr lang="en-US" altLang="en-US"/>
              <a:t>on </a:t>
            </a:r>
            <a:r>
              <a:rPr lang="en-US" altLang="en-US" i="1"/>
              <a:t>n </a:t>
            </a:r>
            <a:r>
              <a:rPr lang="en-US" altLang="en-US"/>
              <a:t>- </a:t>
            </a:r>
            <a:r>
              <a:rPr lang="en-US" altLang="en-US" i="1"/>
              <a:t>n </a:t>
            </a:r>
            <a:r>
              <a:rPr lang="en-US" altLang="en-US"/>
              <a:t>from points </a:t>
            </a:r>
            <a:r>
              <a:rPr lang="en-US" altLang="en-US" i="1"/>
              <a:t>A </a:t>
            </a:r>
            <a:r>
              <a:rPr lang="en-US" altLang="en-US"/>
              <a:t>and </a:t>
            </a:r>
            <a:r>
              <a:rPr lang="en-US" altLang="en-US" i="1"/>
              <a:t>B </a:t>
            </a:r>
            <a:r>
              <a:rPr lang="en-US" altLang="en-US"/>
              <a:t>respectively</a:t>
            </a:r>
          </a:p>
        </p:txBody>
      </p:sp>
      <p:graphicFrame>
        <p:nvGraphicFramePr>
          <p:cNvPr id="53255" name="Object 7"/>
          <p:cNvGraphicFramePr>
            <a:graphicFrameLocks noChangeAspect="1"/>
          </p:cNvGraphicFramePr>
          <p:nvPr/>
        </p:nvGraphicFramePr>
        <p:xfrm>
          <a:off x="5257800" y="2590800"/>
          <a:ext cx="685800" cy="642938"/>
        </p:xfrm>
        <a:graphic>
          <a:graphicData uri="http://schemas.openxmlformats.org/presentationml/2006/ole">
            <mc:AlternateContent xmlns:mc="http://schemas.openxmlformats.org/markup-compatibility/2006">
              <mc:Choice xmlns:v="urn:schemas-microsoft-com:vml" Requires="v">
                <p:oleObj spid="_x0000_s9368" name="Equation" r:id="rId3" imgW="152334" imgH="139639" progId="Equation.3">
                  <p:embed/>
                </p:oleObj>
              </mc:Choice>
              <mc:Fallback>
                <p:oleObj name="Equation" r:id="rId3" imgW="152334" imgH="139639" progId="Equation.3">
                  <p:embed/>
                  <p:pic>
                    <p:nvPicPr>
                      <p:cNvPr id="5325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90800"/>
                        <a:ext cx="68580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4" name="Object 6"/>
          <p:cNvGraphicFramePr>
            <a:graphicFrameLocks noChangeAspect="1"/>
          </p:cNvGraphicFramePr>
          <p:nvPr/>
        </p:nvGraphicFramePr>
        <p:xfrm>
          <a:off x="5410201" y="3124200"/>
          <a:ext cx="620713" cy="685800"/>
        </p:xfrm>
        <a:graphic>
          <a:graphicData uri="http://schemas.openxmlformats.org/presentationml/2006/ole">
            <mc:AlternateContent xmlns:mc="http://schemas.openxmlformats.org/markup-compatibility/2006">
              <mc:Choice xmlns:v="urn:schemas-microsoft-com:vml" Requires="v">
                <p:oleObj spid="_x0000_s9369" name="Equation" r:id="rId5" imgW="152268" imgH="203024" progId="Equation.3">
                  <p:embed/>
                </p:oleObj>
              </mc:Choice>
              <mc:Fallback>
                <p:oleObj name="Equation" r:id="rId5" imgW="152268" imgH="203024" progId="Equation.3">
                  <p:embed/>
                  <p:pic>
                    <p:nvPicPr>
                      <p:cNvPr id="5325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1" y="3124200"/>
                        <a:ext cx="6207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6" name="Rectangle 8"/>
          <p:cNvSpPr>
            <a:spLocks noChangeArrowheads="1"/>
          </p:cNvSpPr>
          <p:nvPr/>
        </p:nvSpPr>
        <p:spPr bwMode="auto">
          <a:xfrm>
            <a:off x="3505200" y="2743201"/>
            <a:ext cx="1646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000">
                <a:latin typeface="Arial" panose="020B0604020202020204" pitchFamily="34" charset="0"/>
                <a:ea typeface="Times New Roman" panose="02020603050405020304" pitchFamily="18" charset="0"/>
                <a:cs typeface="Arial" panose="020B0604020202020204" pitchFamily="34" charset="0"/>
              </a:rPr>
              <a:t>Angle CAE =</a:t>
            </a:r>
          </a:p>
        </p:txBody>
      </p:sp>
      <p:sp>
        <p:nvSpPr>
          <p:cNvPr id="53257" name="Rectangle 9"/>
          <p:cNvSpPr>
            <a:spLocks noChangeArrowheads="1"/>
          </p:cNvSpPr>
          <p:nvPr/>
        </p:nvSpPr>
        <p:spPr bwMode="auto">
          <a:xfrm>
            <a:off x="3657600" y="3276600"/>
            <a:ext cx="164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000">
                <a:latin typeface="Arial" panose="020B0604020202020204" pitchFamily="34" charset="0"/>
                <a:ea typeface="Times New Roman" panose="02020603050405020304" pitchFamily="18" charset="0"/>
                <a:cs typeface="Arial" panose="020B0604020202020204" pitchFamily="34" charset="0"/>
              </a:rPr>
              <a:t>Angle DBF =</a:t>
            </a:r>
          </a:p>
        </p:txBody>
      </p:sp>
      <p:graphicFrame>
        <p:nvGraphicFramePr>
          <p:cNvPr id="53258" name="Object 10"/>
          <p:cNvGraphicFramePr>
            <a:graphicFrameLocks noChangeAspect="1"/>
          </p:cNvGraphicFramePr>
          <p:nvPr/>
        </p:nvGraphicFramePr>
        <p:xfrm>
          <a:off x="6324600" y="1600200"/>
          <a:ext cx="381000" cy="357188"/>
        </p:xfrm>
        <a:graphic>
          <a:graphicData uri="http://schemas.openxmlformats.org/presentationml/2006/ole">
            <mc:AlternateContent xmlns:mc="http://schemas.openxmlformats.org/markup-compatibility/2006">
              <mc:Choice xmlns:v="urn:schemas-microsoft-com:vml" Requires="v">
                <p:oleObj spid="_x0000_s9370" name="Equation" r:id="rId7" imgW="152334" imgH="139639" progId="Equation.3">
                  <p:embed/>
                </p:oleObj>
              </mc:Choice>
              <mc:Fallback>
                <p:oleObj name="Equation" r:id="rId7" imgW="152334" imgH="139639" progId="Equation.3">
                  <p:embed/>
                  <p:pic>
                    <p:nvPicPr>
                      <p:cNvPr id="5325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600200"/>
                        <a:ext cx="3810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9" name="Object 11"/>
          <p:cNvGraphicFramePr>
            <a:graphicFrameLocks noChangeAspect="1"/>
          </p:cNvGraphicFramePr>
          <p:nvPr/>
        </p:nvGraphicFramePr>
        <p:xfrm>
          <a:off x="6477000" y="914400"/>
          <a:ext cx="414338" cy="457200"/>
        </p:xfrm>
        <a:graphic>
          <a:graphicData uri="http://schemas.openxmlformats.org/presentationml/2006/ole">
            <mc:AlternateContent xmlns:mc="http://schemas.openxmlformats.org/markup-compatibility/2006">
              <mc:Choice xmlns:v="urn:schemas-microsoft-com:vml" Requires="v">
                <p:oleObj spid="_x0000_s9371" name="Equation" r:id="rId8" imgW="152268" imgH="203024" progId="Equation.3">
                  <p:embed/>
                </p:oleObj>
              </mc:Choice>
              <mc:Fallback>
                <p:oleObj name="Equation" r:id="rId8" imgW="152268" imgH="203024" progId="Equation.3">
                  <p:embed/>
                  <p:pic>
                    <p:nvPicPr>
                      <p:cNvPr id="5325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914400"/>
                        <a:ext cx="4143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0" name="Object 12"/>
          <p:cNvGraphicFramePr>
            <a:graphicFrameLocks noChangeAspect="1"/>
          </p:cNvGraphicFramePr>
          <p:nvPr/>
        </p:nvGraphicFramePr>
        <p:xfrm>
          <a:off x="6477000" y="457200"/>
          <a:ext cx="381000" cy="357188"/>
        </p:xfrm>
        <a:graphic>
          <a:graphicData uri="http://schemas.openxmlformats.org/presentationml/2006/ole">
            <mc:AlternateContent xmlns:mc="http://schemas.openxmlformats.org/markup-compatibility/2006">
              <mc:Choice xmlns:v="urn:schemas-microsoft-com:vml" Requires="v">
                <p:oleObj spid="_x0000_s9372" name="Equation" r:id="rId9" imgW="152334" imgH="139639" progId="Equation.3">
                  <p:embed/>
                </p:oleObj>
              </mc:Choice>
              <mc:Fallback>
                <p:oleObj name="Equation" r:id="rId9" imgW="152334" imgH="139639" progId="Equation.3">
                  <p:embed/>
                  <p:pic>
                    <p:nvPicPr>
                      <p:cNvPr id="5326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7200"/>
                        <a:ext cx="3810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61" name="Object 13"/>
          <p:cNvGraphicFramePr>
            <a:graphicFrameLocks noChangeAspect="1"/>
          </p:cNvGraphicFramePr>
          <p:nvPr/>
        </p:nvGraphicFramePr>
        <p:xfrm>
          <a:off x="7391400" y="1524000"/>
          <a:ext cx="414338" cy="457200"/>
        </p:xfrm>
        <a:graphic>
          <a:graphicData uri="http://schemas.openxmlformats.org/presentationml/2006/ole">
            <mc:AlternateContent xmlns:mc="http://schemas.openxmlformats.org/markup-compatibility/2006">
              <mc:Choice xmlns:v="urn:schemas-microsoft-com:vml" Requires="v">
                <p:oleObj spid="_x0000_s9373" name="Equation" r:id="rId10" imgW="152268" imgH="203024" progId="Equation.3">
                  <p:embed/>
                </p:oleObj>
              </mc:Choice>
              <mc:Fallback>
                <p:oleObj name="Equation" r:id="rId10" imgW="152268" imgH="203024" progId="Equation.3">
                  <p:embed/>
                  <p:pic>
                    <p:nvPicPr>
                      <p:cNvPr id="53261"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524000"/>
                        <a:ext cx="4143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29"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9300" y="3865564"/>
            <a:ext cx="61087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036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4813076-7DD5-4D56-AB53-C5E555A0155E}" type="slidenum">
              <a:rPr lang="en-US" altLang="en-US">
                <a:solidFill>
                  <a:srgbClr val="898989"/>
                </a:solidFill>
              </a:rPr>
              <a:pPr/>
              <a:t>38</a:t>
            </a:fld>
            <a:endParaRPr lang="en-US" altLang="en-US">
              <a:solidFill>
                <a:srgbClr val="898989"/>
              </a:solidFill>
            </a:endParaRPr>
          </a:p>
        </p:txBody>
      </p:sp>
      <p:pic>
        <p:nvPicPr>
          <p:cNvPr id="102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3865564"/>
            <a:ext cx="61087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5"/>
          <p:cNvSpPr txBox="1">
            <a:spLocks noChangeArrowheads="1"/>
          </p:cNvSpPr>
          <p:nvPr/>
        </p:nvSpPr>
        <p:spPr bwMode="auto">
          <a:xfrm>
            <a:off x="1965326" y="107951"/>
            <a:ext cx="2119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For proper contact,</a:t>
            </a:r>
          </a:p>
        </p:txBody>
      </p:sp>
      <p:sp>
        <p:nvSpPr>
          <p:cNvPr id="93190" name="Rectangle 6"/>
          <p:cNvSpPr>
            <a:spLocks noChangeArrowheads="1"/>
          </p:cNvSpPr>
          <p:nvPr/>
        </p:nvSpPr>
        <p:spPr bwMode="auto">
          <a:xfrm>
            <a:off x="2514600" y="433388"/>
            <a:ext cx="632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175" algn="l"/>
                <a:tab pos="368300" algn="l"/>
              </a:tabLst>
              <a:defRPr>
                <a:solidFill>
                  <a:schemeClr val="tx1"/>
                </a:solidFill>
                <a:latin typeface="Tahoma" panose="020B0604030504040204" pitchFamily="34" charset="0"/>
              </a:defRPr>
            </a:lvl1pPr>
            <a:lvl2pPr marL="742950" indent="-285750">
              <a:tabLst>
                <a:tab pos="3175" algn="l"/>
                <a:tab pos="368300" algn="l"/>
              </a:tabLst>
              <a:defRPr>
                <a:solidFill>
                  <a:schemeClr val="tx1"/>
                </a:solidFill>
                <a:latin typeface="Tahoma" panose="020B0604030504040204" pitchFamily="34" charset="0"/>
              </a:defRPr>
            </a:lvl2pPr>
            <a:lvl3pPr marL="1143000" indent="-228600">
              <a:tabLst>
                <a:tab pos="3175" algn="l"/>
                <a:tab pos="368300" algn="l"/>
              </a:tabLst>
              <a:defRPr>
                <a:solidFill>
                  <a:schemeClr val="tx1"/>
                </a:solidFill>
                <a:latin typeface="Tahoma" panose="020B0604030504040204" pitchFamily="34" charset="0"/>
              </a:defRPr>
            </a:lvl3pPr>
            <a:lvl4pPr marL="1600200" indent="-228600">
              <a:tabLst>
                <a:tab pos="3175" algn="l"/>
                <a:tab pos="368300" algn="l"/>
              </a:tabLst>
              <a:defRPr>
                <a:solidFill>
                  <a:schemeClr val="tx1"/>
                </a:solidFill>
                <a:latin typeface="Tahoma" panose="020B0604030504040204" pitchFamily="34" charset="0"/>
              </a:defRPr>
            </a:lvl4pPr>
            <a:lvl5pPr marL="2057400" indent="-228600">
              <a:tabLst>
                <a:tab pos="3175" algn="l"/>
                <a:tab pos="3683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9pPr>
          </a:lstStyle>
          <a:p>
            <a:r>
              <a:rPr lang="en-US" altLang="en-US"/>
              <a:t>Relative motion along </a:t>
            </a:r>
            <a:r>
              <a:rPr lang="en-US" altLang="en-US" i="1"/>
              <a:t>n </a:t>
            </a:r>
            <a:r>
              <a:rPr lang="en-US" altLang="en-US"/>
              <a:t>- </a:t>
            </a:r>
            <a:r>
              <a:rPr lang="en-US" altLang="en-US" i="1"/>
              <a:t>n </a:t>
            </a:r>
            <a:r>
              <a:rPr lang="en-US" altLang="en-US"/>
              <a:t>= </a:t>
            </a:r>
            <a:r>
              <a:rPr lang="en-US" altLang="en-US" i="1"/>
              <a:t>v</a:t>
            </a:r>
            <a:r>
              <a:rPr lang="en-US" altLang="en-US" i="1" baseline="-25000"/>
              <a:t>c </a:t>
            </a:r>
            <a:r>
              <a:rPr lang="en-US" altLang="en-US" i="1"/>
              <a:t>cos      </a:t>
            </a:r>
            <a:r>
              <a:rPr lang="en-US" altLang="en-US"/>
              <a:t>- </a:t>
            </a:r>
            <a:r>
              <a:rPr lang="en-US" altLang="en-US" i="1"/>
              <a:t>v</a:t>
            </a:r>
            <a:r>
              <a:rPr lang="en-US" altLang="en-US" i="1" baseline="-25000"/>
              <a:t>d </a:t>
            </a:r>
            <a:r>
              <a:rPr lang="en-US" altLang="en-US"/>
              <a:t>cos       = 0 </a:t>
            </a:r>
            <a:endParaRPr lang="en-US" altLang="en-US" i="1"/>
          </a:p>
        </p:txBody>
      </p:sp>
      <p:graphicFrame>
        <p:nvGraphicFramePr>
          <p:cNvPr id="93191" name="Object 7"/>
          <p:cNvGraphicFramePr>
            <a:graphicFrameLocks noChangeAspect="1"/>
          </p:cNvGraphicFramePr>
          <p:nvPr/>
        </p:nvGraphicFramePr>
        <p:xfrm>
          <a:off x="6248400" y="449264"/>
          <a:ext cx="381000" cy="357187"/>
        </p:xfrm>
        <a:graphic>
          <a:graphicData uri="http://schemas.openxmlformats.org/presentationml/2006/ole">
            <mc:AlternateContent xmlns:mc="http://schemas.openxmlformats.org/markup-compatibility/2006">
              <mc:Choice xmlns:v="urn:schemas-microsoft-com:vml" Requires="v">
                <p:oleObj spid="_x0000_s10317" name="Equation" r:id="rId4" imgW="152334" imgH="139639" progId="Equation.3">
                  <p:embed/>
                </p:oleObj>
              </mc:Choice>
              <mc:Fallback>
                <p:oleObj name="Equation" r:id="rId4" imgW="152334" imgH="139639" progId="Equation.3">
                  <p:embed/>
                  <p:pic>
                    <p:nvPicPr>
                      <p:cNvPr id="93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49264"/>
                        <a:ext cx="381000"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2" name="Object 8"/>
          <p:cNvGraphicFramePr>
            <a:graphicFrameLocks noChangeAspect="1"/>
          </p:cNvGraphicFramePr>
          <p:nvPr/>
        </p:nvGraphicFramePr>
        <p:xfrm>
          <a:off x="7391400" y="449263"/>
          <a:ext cx="414338" cy="457200"/>
        </p:xfrm>
        <a:graphic>
          <a:graphicData uri="http://schemas.openxmlformats.org/presentationml/2006/ole">
            <mc:AlternateContent xmlns:mc="http://schemas.openxmlformats.org/markup-compatibility/2006">
              <mc:Choice xmlns:v="urn:schemas-microsoft-com:vml" Requires="v">
                <p:oleObj spid="_x0000_s10318" name="Equation" r:id="rId6" imgW="152268" imgH="203024" progId="Equation.3">
                  <p:embed/>
                </p:oleObj>
              </mc:Choice>
              <mc:Fallback>
                <p:oleObj name="Equation" r:id="rId6" imgW="152268" imgH="203024" progId="Equation.3">
                  <p:embed/>
                  <p:pic>
                    <p:nvPicPr>
                      <p:cNvPr id="9319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449263"/>
                        <a:ext cx="4143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3" name="Object 9"/>
          <p:cNvGraphicFramePr>
            <a:graphicFrameLocks noChangeAspect="1"/>
          </p:cNvGraphicFramePr>
          <p:nvPr/>
        </p:nvGraphicFramePr>
        <p:xfrm>
          <a:off x="2743200" y="914400"/>
          <a:ext cx="3505200" cy="2965450"/>
        </p:xfrm>
        <a:graphic>
          <a:graphicData uri="http://schemas.openxmlformats.org/presentationml/2006/ole">
            <mc:AlternateContent xmlns:mc="http://schemas.openxmlformats.org/markup-compatibility/2006">
              <mc:Choice xmlns:v="urn:schemas-microsoft-com:vml" Requires="v">
                <p:oleObj spid="_x0000_s10319" name="Equation" r:id="rId8" imgW="1815840" imgH="1536480" progId="Equation.3">
                  <p:embed/>
                </p:oleObj>
              </mc:Choice>
              <mc:Fallback>
                <p:oleObj name="Equation" r:id="rId8" imgW="1815840" imgH="1536480" progId="Equation.3">
                  <p:embed/>
                  <p:pic>
                    <p:nvPicPr>
                      <p:cNvPr id="931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914400"/>
                        <a:ext cx="3505200" cy="296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29991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4"/>
          <p:cNvSpPr>
            <a:spLocks noGrp="1" noChangeArrowheads="1"/>
          </p:cNvSpPr>
          <p:nvPr>
            <p:ph type="title"/>
          </p:nvPr>
        </p:nvSpPr>
        <p:spPr>
          <a:xfrm>
            <a:off x="838200" y="365125"/>
            <a:ext cx="10515600" cy="1325563"/>
          </a:xfrm>
        </p:spPr>
        <p:txBody>
          <a:bodyPr/>
          <a:lstStyle/>
          <a:p>
            <a:r>
              <a:rPr lang="en-US" altLang="en-US" b="1" dirty="0"/>
              <a:t>VELOCITY OF SLIDING</a:t>
            </a:r>
            <a:r>
              <a:rPr lang="en-US" altLang="en-US" dirty="0"/>
              <a:t> </a:t>
            </a:r>
          </a:p>
        </p:txBody>
      </p:sp>
      <p:pic>
        <p:nvPicPr>
          <p:cNvPr id="11271"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19800" y="3581400"/>
            <a:ext cx="6130925" cy="3001963"/>
          </a:xfrm>
          <a:noFill/>
        </p:spPr>
      </p:pic>
      <p:sp>
        <p:nvSpPr>
          <p:cNvPr id="12"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89CBB7B-30DF-4A04-A416-17FD068D9533}" type="slidenum">
              <a:rPr lang="en-US" altLang="en-US">
                <a:solidFill>
                  <a:srgbClr val="898989"/>
                </a:solidFill>
              </a:rPr>
              <a:pPr/>
              <a:t>39</a:t>
            </a:fld>
            <a:endParaRPr lang="en-US" altLang="en-US">
              <a:solidFill>
                <a:srgbClr val="898989"/>
              </a:solidFill>
            </a:endParaRPr>
          </a:p>
        </p:txBody>
      </p:sp>
      <p:sp>
        <p:nvSpPr>
          <p:cNvPr id="11273" name="Rectangle 5"/>
          <p:cNvSpPr>
            <a:spLocks noChangeArrowheads="1"/>
          </p:cNvSpPr>
          <p:nvPr/>
        </p:nvSpPr>
        <p:spPr bwMode="auto">
          <a:xfrm>
            <a:off x="389205" y="1535520"/>
            <a:ext cx="97958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dirty="0"/>
              <a:t>if the curved surfaces of the two teeth of the gears 1 and 2 are to remain in contact, one can have a sliding motion  relative  to the other along the common  gent  </a:t>
            </a:r>
            <a:r>
              <a:rPr lang="en-US" altLang="en-US" i="1" dirty="0"/>
              <a:t>t </a:t>
            </a:r>
            <a:r>
              <a:rPr lang="en-US" altLang="en-US" dirty="0"/>
              <a:t>- </a:t>
            </a:r>
            <a:r>
              <a:rPr lang="en-US" altLang="en-US" i="1" dirty="0"/>
              <a:t>t </a:t>
            </a:r>
            <a:r>
              <a:rPr lang="en-US" altLang="en-US" dirty="0"/>
              <a:t> at C or D      </a:t>
            </a:r>
          </a:p>
        </p:txBody>
      </p:sp>
      <p:sp>
        <p:nvSpPr>
          <p:cNvPr id="54281" name="Rectangle 9"/>
          <p:cNvSpPr>
            <a:spLocks noChangeArrowheads="1"/>
          </p:cNvSpPr>
          <p:nvPr/>
        </p:nvSpPr>
        <p:spPr bwMode="auto">
          <a:xfrm>
            <a:off x="694006" y="2438639"/>
            <a:ext cx="64242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3175" algn="l"/>
                <a:tab pos="368300" algn="l"/>
              </a:tabLst>
              <a:defRPr>
                <a:solidFill>
                  <a:schemeClr val="tx1"/>
                </a:solidFill>
                <a:latin typeface="Tahoma" panose="020B0604030504040204" pitchFamily="34" charset="0"/>
              </a:defRPr>
            </a:lvl1pPr>
            <a:lvl2pPr marL="742950" indent="-285750">
              <a:tabLst>
                <a:tab pos="3175" algn="l"/>
                <a:tab pos="368300" algn="l"/>
              </a:tabLst>
              <a:defRPr>
                <a:solidFill>
                  <a:schemeClr val="tx1"/>
                </a:solidFill>
                <a:latin typeface="Tahoma" panose="020B0604030504040204" pitchFamily="34" charset="0"/>
              </a:defRPr>
            </a:lvl2pPr>
            <a:lvl3pPr marL="1143000" indent="-228600">
              <a:tabLst>
                <a:tab pos="3175" algn="l"/>
                <a:tab pos="368300" algn="l"/>
              </a:tabLst>
              <a:defRPr>
                <a:solidFill>
                  <a:schemeClr val="tx1"/>
                </a:solidFill>
                <a:latin typeface="Tahoma" panose="020B0604030504040204" pitchFamily="34" charset="0"/>
              </a:defRPr>
            </a:lvl3pPr>
            <a:lvl4pPr marL="1600200" indent="-228600">
              <a:tabLst>
                <a:tab pos="3175" algn="l"/>
                <a:tab pos="368300" algn="l"/>
              </a:tabLst>
              <a:defRPr>
                <a:solidFill>
                  <a:schemeClr val="tx1"/>
                </a:solidFill>
                <a:latin typeface="Tahoma" panose="020B0604030504040204" pitchFamily="34" charset="0"/>
              </a:defRPr>
            </a:lvl4pPr>
            <a:lvl5pPr marL="2057400" indent="-228600">
              <a:tabLst>
                <a:tab pos="3175" algn="l"/>
                <a:tab pos="3683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9pPr>
          </a:lstStyle>
          <a:p>
            <a:r>
              <a:rPr lang="en-US" altLang="en-US" dirty="0"/>
              <a:t>Component of </a:t>
            </a:r>
            <a:r>
              <a:rPr lang="en-US" altLang="en-US" dirty="0" err="1"/>
              <a:t>Vc</a:t>
            </a:r>
            <a:r>
              <a:rPr lang="en-US" altLang="en-US" dirty="0"/>
              <a:t> along </a:t>
            </a:r>
            <a:r>
              <a:rPr lang="en-US" altLang="en-US" i="1" dirty="0"/>
              <a:t>t-t  </a:t>
            </a:r>
            <a:r>
              <a:rPr lang="en-US" altLang="en-US" dirty="0"/>
              <a:t>= </a:t>
            </a:r>
            <a:r>
              <a:rPr lang="en-US" altLang="en-US" dirty="0" err="1"/>
              <a:t>Vc</a:t>
            </a:r>
            <a:r>
              <a:rPr lang="en-US" altLang="en-US" dirty="0"/>
              <a:t> </a:t>
            </a:r>
            <a:r>
              <a:rPr lang="en-US" altLang="en-US" i="1" dirty="0"/>
              <a:t>sin</a:t>
            </a:r>
          </a:p>
          <a:p>
            <a:endParaRPr lang="en-US" altLang="en-US" dirty="0"/>
          </a:p>
          <a:p>
            <a:r>
              <a:rPr lang="en-US" altLang="en-US" dirty="0"/>
              <a:t>Component of </a:t>
            </a:r>
            <a:r>
              <a:rPr lang="en-US" altLang="en-US" i="1" dirty="0"/>
              <a:t>v d </a:t>
            </a:r>
            <a:r>
              <a:rPr lang="en-US" altLang="en-US" dirty="0"/>
              <a:t>along </a:t>
            </a:r>
            <a:r>
              <a:rPr lang="en-US" altLang="en-US" i="1" dirty="0"/>
              <a:t>t-t  </a:t>
            </a:r>
            <a:r>
              <a:rPr lang="en-US" altLang="en-US" dirty="0"/>
              <a:t>= </a:t>
            </a:r>
            <a:r>
              <a:rPr lang="en-US" altLang="en-US" i="1" dirty="0" err="1"/>
              <a:t>v</a:t>
            </a:r>
            <a:r>
              <a:rPr lang="en-US" altLang="en-US" i="1" baseline="-25000" dirty="0" err="1"/>
              <a:t>d</a:t>
            </a:r>
            <a:r>
              <a:rPr lang="en-US" altLang="en-US" i="1" baseline="-25000" dirty="0"/>
              <a:t> </a:t>
            </a:r>
            <a:r>
              <a:rPr lang="en-US" altLang="en-US" i="1" dirty="0"/>
              <a:t>sin</a:t>
            </a:r>
            <a:endParaRPr lang="en-US" altLang="en-US" dirty="0"/>
          </a:p>
          <a:p>
            <a:endParaRPr lang="en-US" altLang="en-US" dirty="0"/>
          </a:p>
          <a:p>
            <a:r>
              <a:rPr lang="en-US" altLang="en-US" dirty="0"/>
              <a:t>Relative motion along </a:t>
            </a:r>
            <a:r>
              <a:rPr lang="en-US" altLang="en-US" i="1" dirty="0"/>
              <a:t>t-t  </a:t>
            </a:r>
            <a:r>
              <a:rPr lang="en-US" altLang="en-US" dirty="0"/>
              <a:t>= </a:t>
            </a:r>
            <a:r>
              <a:rPr lang="en-US" altLang="en-US" i="1" dirty="0" err="1"/>
              <a:t>v</a:t>
            </a:r>
            <a:r>
              <a:rPr lang="en-US" altLang="en-US" i="1" baseline="-25000" dirty="0" err="1"/>
              <a:t>c</a:t>
            </a:r>
            <a:r>
              <a:rPr lang="en-US" altLang="en-US" i="1" baseline="-25000" dirty="0"/>
              <a:t>  </a:t>
            </a:r>
            <a:r>
              <a:rPr lang="en-US" altLang="en-US" i="1" dirty="0"/>
              <a:t>sin      </a:t>
            </a:r>
            <a:r>
              <a:rPr lang="en-US" altLang="en-US" dirty="0"/>
              <a:t>- </a:t>
            </a:r>
            <a:r>
              <a:rPr lang="en-US" altLang="en-US" i="1" dirty="0" err="1"/>
              <a:t>v</a:t>
            </a:r>
            <a:r>
              <a:rPr lang="en-US" altLang="en-US" i="1" baseline="-25000" dirty="0" err="1"/>
              <a:t>d</a:t>
            </a:r>
            <a:r>
              <a:rPr lang="en-US" altLang="en-US" i="1" baseline="-25000" dirty="0"/>
              <a:t>  </a:t>
            </a:r>
            <a:r>
              <a:rPr lang="en-US" altLang="en-US" i="1" dirty="0"/>
              <a:t>sin</a:t>
            </a:r>
            <a:r>
              <a:rPr lang="en-US" altLang="en-US" dirty="0"/>
              <a:t> </a:t>
            </a:r>
          </a:p>
        </p:txBody>
      </p:sp>
      <p:graphicFrame>
        <p:nvGraphicFramePr>
          <p:cNvPr id="54282" name="Object 10"/>
          <p:cNvGraphicFramePr>
            <a:graphicFrameLocks noChangeAspect="1"/>
          </p:cNvGraphicFramePr>
          <p:nvPr>
            <p:extLst>
              <p:ext uri="{D42A27DB-BD31-4B8C-83A1-F6EECF244321}">
                <p14:modId xmlns:p14="http://schemas.microsoft.com/office/powerpoint/2010/main" val="3568650044"/>
              </p:ext>
            </p:extLst>
          </p:nvPr>
        </p:nvGraphicFramePr>
        <p:xfrm>
          <a:off x="4275405" y="3530515"/>
          <a:ext cx="440017" cy="412517"/>
        </p:xfrm>
        <a:graphic>
          <a:graphicData uri="http://schemas.openxmlformats.org/presentationml/2006/ole">
            <mc:AlternateContent xmlns:mc="http://schemas.openxmlformats.org/markup-compatibility/2006">
              <mc:Choice xmlns:v="urn:schemas-microsoft-com:vml" Requires="v">
                <p:oleObj spid="_x0000_s11366" name="Equation" r:id="rId4" imgW="152334" imgH="139639" progId="Equation.3">
                  <p:embed/>
                </p:oleObj>
              </mc:Choice>
              <mc:Fallback>
                <p:oleObj name="Equation" r:id="rId4" imgW="152334" imgH="139639" progId="Equation.3">
                  <p:embed/>
                  <p:pic>
                    <p:nvPicPr>
                      <p:cNvPr id="54282"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5405" y="3530515"/>
                        <a:ext cx="440017" cy="412517"/>
                      </a:xfrm>
                      <a:prstGeom prst="rect">
                        <a:avLst/>
                      </a:prstGeom>
                      <a:noFill/>
                    </p:spPr>
                  </p:pic>
                </p:oleObj>
              </mc:Fallback>
            </mc:AlternateContent>
          </a:graphicData>
        </a:graphic>
      </p:graphicFrame>
      <p:graphicFrame>
        <p:nvGraphicFramePr>
          <p:cNvPr id="54283" name="Object 11"/>
          <p:cNvGraphicFramePr>
            <a:graphicFrameLocks noChangeAspect="1"/>
          </p:cNvGraphicFramePr>
          <p:nvPr>
            <p:extLst>
              <p:ext uri="{D42A27DB-BD31-4B8C-83A1-F6EECF244321}">
                <p14:modId xmlns:p14="http://schemas.microsoft.com/office/powerpoint/2010/main" val="104868809"/>
              </p:ext>
            </p:extLst>
          </p:nvPr>
        </p:nvGraphicFramePr>
        <p:xfrm>
          <a:off x="4427805" y="2892780"/>
          <a:ext cx="478519" cy="528020"/>
        </p:xfrm>
        <a:graphic>
          <a:graphicData uri="http://schemas.openxmlformats.org/presentationml/2006/ole">
            <mc:AlternateContent xmlns:mc="http://schemas.openxmlformats.org/markup-compatibility/2006">
              <mc:Choice xmlns:v="urn:schemas-microsoft-com:vml" Requires="v">
                <p:oleObj spid="_x0000_s11367" name="Equation" r:id="rId6" imgW="152268" imgH="203024" progId="Equation.3">
                  <p:embed/>
                </p:oleObj>
              </mc:Choice>
              <mc:Fallback>
                <p:oleObj name="Equation" r:id="rId6" imgW="152268" imgH="203024" progId="Equation.3">
                  <p:embed/>
                  <p:pic>
                    <p:nvPicPr>
                      <p:cNvPr id="54283"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805" y="2892780"/>
                        <a:ext cx="478519" cy="528020"/>
                      </a:xfrm>
                      <a:prstGeom prst="rect">
                        <a:avLst/>
                      </a:prstGeom>
                      <a:noFill/>
                    </p:spPr>
                  </p:pic>
                </p:oleObj>
              </mc:Fallback>
            </mc:AlternateContent>
          </a:graphicData>
        </a:graphic>
      </p:graphicFrame>
      <p:graphicFrame>
        <p:nvGraphicFramePr>
          <p:cNvPr id="54284" name="Object 12"/>
          <p:cNvGraphicFramePr>
            <a:graphicFrameLocks noChangeAspect="1"/>
          </p:cNvGraphicFramePr>
          <p:nvPr>
            <p:extLst>
              <p:ext uri="{D42A27DB-BD31-4B8C-83A1-F6EECF244321}">
                <p14:modId xmlns:p14="http://schemas.microsoft.com/office/powerpoint/2010/main" val="2305777962"/>
              </p:ext>
            </p:extLst>
          </p:nvPr>
        </p:nvGraphicFramePr>
        <p:xfrm>
          <a:off x="4427805" y="2443787"/>
          <a:ext cx="440017" cy="412517"/>
        </p:xfrm>
        <a:graphic>
          <a:graphicData uri="http://schemas.openxmlformats.org/presentationml/2006/ole">
            <mc:AlternateContent xmlns:mc="http://schemas.openxmlformats.org/markup-compatibility/2006">
              <mc:Choice xmlns:v="urn:schemas-microsoft-com:vml" Requires="v">
                <p:oleObj spid="_x0000_s11368" name="Equation" r:id="rId8" imgW="152334" imgH="139639" progId="Equation.3">
                  <p:embed/>
                </p:oleObj>
              </mc:Choice>
              <mc:Fallback>
                <p:oleObj name="Equation" r:id="rId8" imgW="152334" imgH="139639" progId="Equation.3">
                  <p:embed/>
                  <p:pic>
                    <p:nvPicPr>
                      <p:cNvPr id="54284"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805" y="2443787"/>
                        <a:ext cx="440017" cy="412517"/>
                      </a:xfrm>
                      <a:prstGeom prst="rect">
                        <a:avLst/>
                      </a:prstGeom>
                      <a:noFill/>
                    </p:spPr>
                  </p:pic>
                </p:oleObj>
              </mc:Fallback>
            </mc:AlternateContent>
          </a:graphicData>
        </a:graphic>
      </p:graphicFrame>
      <p:graphicFrame>
        <p:nvGraphicFramePr>
          <p:cNvPr id="54285" name="Object 13"/>
          <p:cNvGraphicFramePr>
            <a:graphicFrameLocks noChangeAspect="1"/>
          </p:cNvGraphicFramePr>
          <p:nvPr>
            <p:extLst>
              <p:ext uri="{D42A27DB-BD31-4B8C-83A1-F6EECF244321}">
                <p14:modId xmlns:p14="http://schemas.microsoft.com/office/powerpoint/2010/main" val="272943128"/>
              </p:ext>
            </p:extLst>
          </p:nvPr>
        </p:nvGraphicFramePr>
        <p:xfrm>
          <a:off x="5342205" y="3454316"/>
          <a:ext cx="478519" cy="528020"/>
        </p:xfrm>
        <a:graphic>
          <a:graphicData uri="http://schemas.openxmlformats.org/presentationml/2006/ole">
            <mc:AlternateContent xmlns:mc="http://schemas.openxmlformats.org/markup-compatibility/2006">
              <mc:Choice xmlns:v="urn:schemas-microsoft-com:vml" Requires="v">
                <p:oleObj spid="_x0000_s11369" name="Equation" r:id="rId9" imgW="152268" imgH="203024" progId="Equation.3">
                  <p:embed/>
                </p:oleObj>
              </mc:Choice>
              <mc:Fallback>
                <p:oleObj name="Equation" r:id="rId9" imgW="152268" imgH="203024" progId="Equation.3">
                  <p:embed/>
                  <p:pic>
                    <p:nvPicPr>
                      <p:cNvPr id="54285"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2205" y="3454316"/>
                        <a:ext cx="478519" cy="528020"/>
                      </a:xfrm>
                      <a:prstGeom prst="rect">
                        <a:avLst/>
                      </a:prstGeom>
                      <a:noFill/>
                    </p:spPr>
                  </p:pic>
                </p:oleObj>
              </mc:Fallback>
            </mc:AlternateContent>
          </a:graphicData>
        </a:graphic>
      </p:graphicFrame>
    </p:spTree>
    <p:extLst>
      <p:ext uri="{BB962C8B-B14F-4D97-AF65-F5344CB8AC3E}">
        <p14:creationId xmlns:p14="http://schemas.microsoft.com/office/powerpoint/2010/main" val="245586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04800" y="990600"/>
            <a:ext cx="4699000" cy="762000"/>
          </a:xfrm>
          <a:prstGeom prst="rect">
            <a:avLst/>
          </a:prstGeom>
          <a:noFill/>
          <a:ln w="9525">
            <a:noFill/>
            <a:miter lim="800000"/>
            <a:headEnd/>
            <a:tailEnd/>
          </a:ln>
          <a:effectLst/>
        </p:spPr>
        <p:txBody>
          <a:bodyPr anchor="ctr"/>
          <a:lstStyle/>
          <a:p>
            <a:pPr eaLnBrk="1" hangingPunct="1">
              <a:defRPr/>
            </a:pPr>
            <a:r>
              <a:rPr lang="en-US" sz="2400" b="1" dirty="0">
                <a:solidFill>
                  <a:schemeClr val="accent2"/>
                </a:solidFill>
                <a:latin typeface="Tahoma" charset="0"/>
              </a:rPr>
              <a:t>Power transmission systems</a:t>
            </a:r>
            <a:endParaRPr lang="en-US" sz="4400" b="1" dirty="0">
              <a:solidFill>
                <a:schemeClr val="accent2"/>
              </a:solidFill>
              <a:latin typeface="Tahoma" charset="0"/>
            </a:endParaRPr>
          </a:p>
        </p:txBody>
      </p:sp>
      <p:sp>
        <p:nvSpPr>
          <p:cNvPr id="3" name="Text Box 7"/>
          <p:cNvSpPr txBox="1">
            <a:spLocks noChangeArrowheads="1"/>
          </p:cNvSpPr>
          <p:nvPr/>
        </p:nvSpPr>
        <p:spPr bwMode="auto">
          <a:xfrm>
            <a:off x="576263" y="2108200"/>
            <a:ext cx="856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dirty="0">
                <a:effectLst>
                  <a:outerShdw blurRad="38100" dist="38100" dir="2700000" algn="tl">
                    <a:srgbClr val="000000">
                      <a:alpha val="43137"/>
                    </a:srgbClr>
                  </a:outerShdw>
                </a:effectLst>
                <a:latin typeface="Arial" panose="020B0604020202020204" pitchFamily="34" charset="0"/>
              </a:rPr>
              <a:t>Belt/Rope Drives   -    Large center distance of the shafts </a:t>
            </a:r>
          </a:p>
        </p:txBody>
      </p:sp>
      <p:sp>
        <p:nvSpPr>
          <p:cNvPr id="4" name="Text Box 8"/>
          <p:cNvSpPr txBox="1">
            <a:spLocks noChangeArrowheads="1"/>
          </p:cNvSpPr>
          <p:nvPr/>
        </p:nvSpPr>
        <p:spPr bwMode="auto">
          <a:xfrm>
            <a:off x="576263" y="3151188"/>
            <a:ext cx="820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dirty="0">
                <a:effectLst>
                  <a:outerShdw blurRad="38100" dist="38100" dir="2700000" algn="tl">
                    <a:srgbClr val="000000">
                      <a:alpha val="43137"/>
                    </a:srgbClr>
                  </a:outerShdw>
                </a:effectLst>
                <a:latin typeface="Arial" panose="020B0604020202020204" pitchFamily="34" charset="0"/>
              </a:rPr>
              <a:t>Chain Drives         -	  Medium center distance of the shafts</a:t>
            </a:r>
          </a:p>
        </p:txBody>
      </p:sp>
      <p:sp>
        <p:nvSpPr>
          <p:cNvPr id="5" name="Text Box 9"/>
          <p:cNvSpPr txBox="1">
            <a:spLocks noChangeArrowheads="1"/>
          </p:cNvSpPr>
          <p:nvPr/>
        </p:nvSpPr>
        <p:spPr bwMode="auto">
          <a:xfrm>
            <a:off x="576263" y="4376738"/>
            <a:ext cx="795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a:effectLst>
                  <a:outerShdw blurRad="38100" dist="38100" dir="2700000" algn="tl">
                    <a:srgbClr val="000000">
                      <a:alpha val="43137"/>
                    </a:srgbClr>
                  </a:outerShdw>
                </a:effectLst>
                <a:latin typeface="Arial" panose="020B0604020202020204" pitchFamily="34" charset="0"/>
              </a:rPr>
              <a:t>Gear Drives          -    Small center distance of the shafts</a:t>
            </a:r>
          </a:p>
        </p:txBody>
      </p:sp>
    </p:spTree>
    <p:extLst>
      <p:ext uri="{BB962C8B-B14F-4D97-AF65-F5344CB8AC3E}">
        <p14:creationId xmlns:p14="http://schemas.microsoft.com/office/powerpoint/2010/main" val="1365404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7140FFE-975C-4A81-8BE1-32346039231D}" type="slidenum">
              <a:rPr lang="en-US" altLang="en-US">
                <a:solidFill>
                  <a:srgbClr val="898989"/>
                </a:solidFill>
              </a:rPr>
              <a:pPr/>
              <a:t>40</a:t>
            </a:fld>
            <a:endParaRPr lang="en-US" altLang="en-US">
              <a:solidFill>
                <a:srgbClr val="898989"/>
              </a:solidFill>
            </a:endParaRPr>
          </a:p>
        </p:txBody>
      </p:sp>
      <p:pic>
        <p:nvPicPr>
          <p:cNvPr id="122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81526"/>
            <a:ext cx="46482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5"/>
          <p:cNvSpPr>
            <a:spLocks noChangeArrowheads="1"/>
          </p:cNvSpPr>
          <p:nvPr/>
        </p:nvSpPr>
        <p:spPr bwMode="auto">
          <a:xfrm>
            <a:off x="1524000" y="1"/>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175" algn="l"/>
                <a:tab pos="368300" algn="l"/>
              </a:tabLst>
              <a:defRPr>
                <a:solidFill>
                  <a:schemeClr val="tx1"/>
                </a:solidFill>
                <a:latin typeface="Tahoma" panose="020B0604030504040204" pitchFamily="34" charset="0"/>
              </a:defRPr>
            </a:lvl1pPr>
            <a:lvl2pPr marL="742950" indent="-285750">
              <a:tabLst>
                <a:tab pos="3175" algn="l"/>
                <a:tab pos="368300" algn="l"/>
              </a:tabLst>
              <a:defRPr>
                <a:solidFill>
                  <a:schemeClr val="tx1"/>
                </a:solidFill>
                <a:latin typeface="Tahoma" panose="020B0604030504040204" pitchFamily="34" charset="0"/>
              </a:defRPr>
            </a:lvl2pPr>
            <a:lvl3pPr marL="1143000" indent="-228600">
              <a:tabLst>
                <a:tab pos="3175" algn="l"/>
                <a:tab pos="368300" algn="l"/>
              </a:tabLst>
              <a:defRPr>
                <a:solidFill>
                  <a:schemeClr val="tx1"/>
                </a:solidFill>
                <a:latin typeface="Tahoma" panose="020B0604030504040204" pitchFamily="34" charset="0"/>
              </a:defRPr>
            </a:lvl3pPr>
            <a:lvl4pPr marL="1600200" indent="-228600">
              <a:tabLst>
                <a:tab pos="3175" algn="l"/>
                <a:tab pos="368300" algn="l"/>
              </a:tabLst>
              <a:defRPr>
                <a:solidFill>
                  <a:schemeClr val="tx1"/>
                </a:solidFill>
                <a:latin typeface="Tahoma" panose="020B0604030504040204" pitchFamily="34" charset="0"/>
              </a:defRPr>
            </a:lvl4pPr>
            <a:lvl5pPr marL="2057400" indent="-228600">
              <a:tabLst>
                <a:tab pos="3175" algn="l"/>
                <a:tab pos="3683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3175" algn="l"/>
                <a:tab pos="368300" algn="l"/>
              </a:tabLst>
              <a:defRPr>
                <a:solidFill>
                  <a:schemeClr val="tx1"/>
                </a:solidFill>
                <a:latin typeface="Tahoma" panose="020B0604030504040204" pitchFamily="34" charset="0"/>
              </a:defRPr>
            </a:lvl9pPr>
          </a:lstStyle>
          <a:p>
            <a:r>
              <a:rPr lang="en-US" altLang="en-US"/>
              <a:t>Velocity of sliding</a:t>
            </a:r>
            <a:r>
              <a:rPr lang="en-US" altLang="en-US" i="1"/>
              <a:t> </a:t>
            </a:r>
            <a:r>
              <a:rPr lang="en-US" altLang="en-US"/>
              <a:t>= </a:t>
            </a:r>
            <a:r>
              <a:rPr lang="en-US" altLang="en-US" i="1"/>
              <a:t>v</a:t>
            </a:r>
            <a:r>
              <a:rPr lang="en-US" altLang="en-US" i="1" baseline="-25000"/>
              <a:t>c </a:t>
            </a:r>
            <a:r>
              <a:rPr lang="en-US" altLang="en-US" i="1"/>
              <a:t>sin      </a:t>
            </a:r>
            <a:r>
              <a:rPr lang="en-US" altLang="en-US"/>
              <a:t>- </a:t>
            </a:r>
            <a:r>
              <a:rPr lang="en-US" altLang="en-US" i="1"/>
              <a:t>v</a:t>
            </a:r>
            <a:r>
              <a:rPr lang="en-US" altLang="en-US" i="1" baseline="-25000"/>
              <a:t>d </a:t>
            </a:r>
            <a:r>
              <a:rPr lang="en-US" altLang="en-US"/>
              <a:t>sin       </a:t>
            </a:r>
            <a:endParaRPr lang="en-US" altLang="en-US" i="1"/>
          </a:p>
        </p:txBody>
      </p:sp>
      <p:graphicFrame>
        <p:nvGraphicFramePr>
          <p:cNvPr id="96262" name="Object 6"/>
          <p:cNvGraphicFramePr>
            <a:graphicFrameLocks noChangeAspect="1"/>
          </p:cNvGraphicFramePr>
          <p:nvPr/>
        </p:nvGraphicFramePr>
        <p:xfrm>
          <a:off x="4267200" y="23814"/>
          <a:ext cx="381000" cy="357187"/>
        </p:xfrm>
        <a:graphic>
          <a:graphicData uri="http://schemas.openxmlformats.org/presentationml/2006/ole">
            <mc:AlternateContent xmlns:mc="http://schemas.openxmlformats.org/markup-compatibility/2006">
              <mc:Choice xmlns:v="urn:schemas-microsoft-com:vml" Requires="v">
                <p:oleObj spid="_x0000_s12365" name="Equation" r:id="rId4" imgW="152334" imgH="139639" progId="Equation.3">
                  <p:embed/>
                </p:oleObj>
              </mc:Choice>
              <mc:Fallback>
                <p:oleObj name="Equation" r:id="rId4" imgW="152334" imgH="139639" progId="Equation.3">
                  <p:embed/>
                  <p:pic>
                    <p:nvPicPr>
                      <p:cNvPr id="962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3814"/>
                        <a:ext cx="381000"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3" name="Object 7"/>
          <p:cNvGraphicFramePr>
            <a:graphicFrameLocks noChangeAspect="1"/>
          </p:cNvGraphicFramePr>
          <p:nvPr/>
        </p:nvGraphicFramePr>
        <p:xfrm>
          <a:off x="5334000" y="-52388"/>
          <a:ext cx="414338" cy="457201"/>
        </p:xfrm>
        <a:graphic>
          <a:graphicData uri="http://schemas.openxmlformats.org/presentationml/2006/ole">
            <mc:AlternateContent xmlns:mc="http://schemas.openxmlformats.org/markup-compatibility/2006">
              <mc:Choice xmlns:v="urn:schemas-microsoft-com:vml" Requires="v">
                <p:oleObj spid="_x0000_s12366" name="Equation" r:id="rId6" imgW="152268" imgH="203024" progId="Equation.3">
                  <p:embed/>
                </p:oleObj>
              </mc:Choice>
              <mc:Fallback>
                <p:oleObj name="Equation" r:id="rId6" imgW="152268" imgH="203024" progId="Equation.3">
                  <p:embed/>
                  <p:pic>
                    <p:nvPicPr>
                      <p:cNvPr id="9626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2388"/>
                        <a:ext cx="414338" cy="457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4" name="Object 8"/>
          <p:cNvGraphicFramePr>
            <a:graphicFrameLocks noChangeAspect="1"/>
          </p:cNvGraphicFramePr>
          <p:nvPr/>
        </p:nvGraphicFramePr>
        <p:xfrm>
          <a:off x="3419476" y="481014"/>
          <a:ext cx="3724275" cy="3432175"/>
        </p:xfrm>
        <a:graphic>
          <a:graphicData uri="http://schemas.openxmlformats.org/presentationml/2006/ole">
            <mc:AlternateContent xmlns:mc="http://schemas.openxmlformats.org/markup-compatibility/2006">
              <mc:Choice xmlns:v="urn:schemas-microsoft-com:vml" Requires="v">
                <p:oleObj spid="_x0000_s12367" name="Equation" r:id="rId8" imgW="1930320" imgH="1777680" progId="Equation.3">
                  <p:embed/>
                </p:oleObj>
              </mc:Choice>
              <mc:Fallback>
                <p:oleObj name="Equation" r:id="rId8" imgW="1930320" imgH="1777680" progId="Equation.3">
                  <p:embed/>
                  <p:pic>
                    <p:nvPicPr>
                      <p:cNvPr id="96264"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6" y="481014"/>
                        <a:ext cx="3724275" cy="343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5" name="Text Box 9"/>
          <p:cNvSpPr txBox="1">
            <a:spLocks noChangeArrowheads="1"/>
          </p:cNvSpPr>
          <p:nvPr/>
        </p:nvSpPr>
        <p:spPr bwMode="auto">
          <a:xfrm>
            <a:off x="1524000" y="4038601"/>
            <a:ext cx="923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 (Sum of the angular velocity)*(distance between the pitch point &amp; the point of contact)</a:t>
            </a:r>
          </a:p>
        </p:txBody>
      </p:sp>
      <p:sp>
        <p:nvSpPr>
          <p:cNvPr id="12297" name="TextBox 8"/>
          <p:cNvSpPr txBox="1">
            <a:spLocks noChangeArrowheads="1"/>
          </p:cNvSpPr>
          <p:nvPr/>
        </p:nvSpPr>
        <p:spPr bwMode="auto">
          <a:xfrm>
            <a:off x="7696201" y="3048000"/>
            <a:ext cx="1509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solidFill>
                  <a:srgbClr val="000000"/>
                </a:solidFill>
              </a:rPr>
              <a:t>Since PC=PD</a:t>
            </a:r>
            <a:endParaRPr lang="en-IN" altLang="en-US">
              <a:solidFill>
                <a:srgbClr val="000000"/>
              </a:solidFill>
            </a:endParaRPr>
          </a:p>
        </p:txBody>
      </p:sp>
    </p:spTree>
    <p:extLst>
      <p:ext uri="{BB962C8B-B14F-4D97-AF65-F5344CB8AC3E}">
        <p14:creationId xmlns:p14="http://schemas.microsoft.com/office/powerpoint/2010/main" val="148179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type="title"/>
          </p:nvPr>
        </p:nvSpPr>
        <p:spPr>
          <a:xfrm>
            <a:off x="1905000" y="0"/>
            <a:ext cx="8229600" cy="469900"/>
          </a:xfrm>
        </p:spPr>
        <p:txBody>
          <a:bodyPr rtlCol="0">
            <a:normAutofit fontScale="90000"/>
          </a:bodyPr>
          <a:lstStyle/>
          <a:p>
            <a:pPr>
              <a:defRPr/>
            </a:pPr>
            <a:r>
              <a:rPr lang="en-US" sz="4000"/>
              <a:t>Path of contact </a:t>
            </a:r>
          </a:p>
        </p:txBody>
      </p:sp>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80F076F-E796-4277-9309-94CF1A1E2043}" type="slidenum">
              <a:rPr lang="en-US" altLang="en-US">
                <a:solidFill>
                  <a:srgbClr val="898989"/>
                </a:solidFill>
              </a:rPr>
              <a:pPr/>
              <a:t>41</a:t>
            </a:fld>
            <a:endParaRPr lang="en-US" altLang="en-US">
              <a:solidFill>
                <a:srgbClr val="898989"/>
              </a:solidFill>
            </a:endParaRPr>
          </a:p>
        </p:txBody>
      </p:sp>
      <p:sp>
        <p:nvSpPr>
          <p:cNvPr id="97286" name="Text Box 6"/>
          <p:cNvSpPr txBox="1">
            <a:spLocks noChangeArrowheads="1"/>
          </p:cNvSpPr>
          <p:nvPr/>
        </p:nvSpPr>
        <p:spPr bwMode="auto">
          <a:xfrm>
            <a:off x="365760" y="990601"/>
            <a:ext cx="633984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t>It is the locus of point of contact of two mating teeth from the beginning of the engagement to the end of the engagement. </a:t>
            </a:r>
          </a:p>
        </p:txBody>
      </p:sp>
      <p:sp>
        <p:nvSpPr>
          <p:cNvPr id="97287" name="Text Box 7"/>
          <p:cNvSpPr txBox="1">
            <a:spLocks noChangeArrowheads="1"/>
          </p:cNvSpPr>
          <p:nvPr/>
        </p:nvSpPr>
        <p:spPr bwMode="auto">
          <a:xfrm>
            <a:off x="365760" y="2057400"/>
            <a:ext cx="64160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u="sng" dirty="0"/>
              <a:t>Path of approach:</a:t>
            </a:r>
          </a:p>
          <a:p>
            <a:r>
              <a:rPr lang="en-US" altLang="en-US" dirty="0"/>
              <a:t>	It is the portion of path of contact from the beginning of the engagement to the pitch point.</a:t>
            </a:r>
          </a:p>
        </p:txBody>
      </p:sp>
      <p:sp>
        <p:nvSpPr>
          <p:cNvPr id="97288" name="Text Box 8"/>
          <p:cNvSpPr txBox="1">
            <a:spLocks noChangeArrowheads="1"/>
          </p:cNvSpPr>
          <p:nvPr/>
        </p:nvSpPr>
        <p:spPr bwMode="auto">
          <a:xfrm>
            <a:off x="365760" y="3429000"/>
            <a:ext cx="679704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u="sng"/>
              <a:t>Path of recess:</a:t>
            </a:r>
          </a:p>
          <a:p>
            <a:r>
              <a:rPr lang="en-US" altLang="en-US"/>
              <a:t>	It is the portion of path of contact from pitch point to the end of engagement.</a:t>
            </a:r>
          </a:p>
        </p:txBody>
      </p:sp>
      <p:sp>
        <p:nvSpPr>
          <p:cNvPr id="97289" name="Text Box 9"/>
          <p:cNvSpPr txBox="1">
            <a:spLocks noChangeArrowheads="1"/>
          </p:cNvSpPr>
          <p:nvPr/>
        </p:nvSpPr>
        <p:spPr bwMode="auto">
          <a:xfrm>
            <a:off x="365760" y="4495800"/>
            <a:ext cx="664464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t>As shown in the fig. MN is the common tangent at to the base circle. It is equal to the common normal at the point of contact of two teeth. The addendum circle cuts the common tangent MN at point E &amp; F. In other words contact of teeth begins at E &amp; ends at F.</a:t>
            </a:r>
          </a:p>
        </p:txBody>
      </p:sp>
      <p:pic>
        <p:nvPicPr>
          <p:cNvPr id="829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33400"/>
            <a:ext cx="36576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895601"/>
            <a:ext cx="35052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594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97287"/>
                                        </p:tgtEl>
                                        <p:attrNameLst>
                                          <p:attrName>style.visibility</p:attrName>
                                        </p:attrNameLst>
                                      </p:cBhvr>
                                      <p:to>
                                        <p:strVal val="visible"/>
                                      </p:to>
                                    </p:set>
                                    <p:animEffect transition="in" filter="box(in)">
                                      <p:cBhvr>
                                        <p:cTn id="11" dur="500"/>
                                        <p:tgtEl>
                                          <p:spTgt spid="972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7288"/>
                                        </p:tgtEl>
                                        <p:attrNameLst>
                                          <p:attrName>style.visibility</p:attrName>
                                        </p:attrNameLst>
                                      </p:cBhvr>
                                      <p:to>
                                        <p:strVal val="visible"/>
                                      </p:to>
                                    </p:set>
                                    <p:animEffect transition="in" filter="circle(in)">
                                      <p:cBhvr>
                                        <p:cTn id="16" dur="2000"/>
                                        <p:tgtEl>
                                          <p:spTgt spid="972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7289"/>
                                        </p:tgtEl>
                                        <p:attrNameLst>
                                          <p:attrName>style.visibility</p:attrName>
                                        </p:attrNameLst>
                                      </p:cBhvr>
                                      <p:to>
                                        <p:strVal val="visible"/>
                                      </p:to>
                                    </p:set>
                                    <p:anim calcmode="lin" valueType="num">
                                      <p:cBhvr additive="base">
                                        <p:cTn id="21" dur="500" fill="hold"/>
                                        <p:tgtEl>
                                          <p:spTgt spid="97289"/>
                                        </p:tgtEl>
                                        <p:attrNameLst>
                                          <p:attrName>ppt_x</p:attrName>
                                        </p:attrNameLst>
                                      </p:cBhvr>
                                      <p:tavLst>
                                        <p:tav tm="0">
                                          <p:val>
                                            <p:strVal val="#ppt_x"/>
                                          </p:val>
                                        </p:tav>
                                        <p:tav tm="100000">
                                          <p:val>
                                            <p:strVal val="#ppt_x"/>
                                          </p:val>
                                        </p:tav>
                                      </p:tavLst>
                                    </p:anim>
                                    <p:anim calcmode="lin" valueType="num">
                                      <p:cBhvr additive="base">
                                        <p:cTn id="22" dur="500" fill="hold"/>
                                        <p:tgtEl>
                                          <p:spTgt spid="97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p:bldP spid="97287" grpId="0"/>
      <p:bldP spid="97288" grpId="0"/>
      <p:bldP spid="9728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6575A75-544B-47E4-8D89-F471A97BE7F5}" type="slidenum">
              <a:rPr lang="en-US" altLang="en-US">
                <a:solidFill>
                  <a:srgbClr val="898989"/>
                </a:solidFill>
              </a:rPr>
              <a:pPr/>
              <a:t>42</a:t>
            </a:fld>
            <a:endParaRPr lang="en-US" altLang="en-US">
              <a:solidFill>
                <a:srgbClr val="898989"/>
              </a:solidFill>
            </a:endParaRPr>
          </a:p>
        </p:txBody>
      </p:sp>
      <p:pic>
        <p:nvPicPr>
          <p:cNvPr id="8397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
            <a:ext cx="6248400"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629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B16A940-EE8C-46BA-A1B6-DADCCBD1706F}" type="slidenum">
              <a:rPr lang="en-US" altLang="en-US">
                <a:solidFill>
                  <a:srgbClr val="898989"/>
                </a:solidFill>
              </a:rPr>
              <a:pPr/>
              <a:t>43</a:t>
            </a:fld>
            <a:endParaRPr lang="en-US" altLang="en-US">
              <a:solidFill>
                <a:srgbClr val="898989"/>
              </a:solidFill>
            </a:endParaRPr>
          </a:p>
        </p:txBody>
      </p:sp>
      <p:pic>
        <p:nvPicPr>
          <p:cNvPr id="84995" name="Picture 2" descr="F:\College\Presentations\Shreeranga - notes\4th sem\KOM\Notes\unit 6\MORE info\gearAnim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38201"/>
            <a:ext cx="77914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31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690F176-B29D-46B6-BE3E-B93CDA7EE5AC}" type="slidenum">
              <a:rPr lang="en-US" altLang="en-US">
                <a:solidFill>
                  <a:srgbClr val="898989"/>
                </a:solidFill>
              </a:rPr>
              <a:pPr/>
              <a:t>44</a:t>
            </a:fld>
            <a:endParaRPr lang="en-US" altLang="en-US">
              <a:solidFill>
                <a:srgbClr val="898989"/>
              </a:solidFill>
            </a:endParaRPr>
          </a:p>
        </p:txBody>
      </p:sp>
      <p:pic>
        <p:nvPicPr>
          <p:cNvPr id="86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638" y="533400"/>
            <a:ext cx="78787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673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5F8F38-2EAA-43AF-9E7D-BA3C0A394D5B}" type="slidenum">
              <a:rPr lang="en-US" altLang="en-US">
                <a:solidFill>
                  <a:srgbClr val="898989"/>
                </a:solidFill>
              </a:rPr>
              <a:pPr/>
              <a:t>45</a:t>
            </a:fld>
            <a:endParaRPr lang="en-US" altLang="en-US" dirty="0">
              <a:solidFill>
                <a:srgbClr val="898989"/>
              </a:solidFill>
            </a:endParaRPr>
          </a:p>
        </p:txBody>
      </p:sp>
      <p:grpSp>
        <p:nvGrpSpPr>
          <p:cNvPr id="13325" name="Group 22"/>
          <p:cNvGrpSpPr>
            <a:grpSpLocks/>
          </p:cNvGrpSpPr>
          <p:nvPr/>
        </p:nvGrpSpPr>
        <p:grpSpPr bwMode="auto">
          <a:xfrm>
            <a:off x="1524000" y="0"/>
            <a:ext cx="6000750" cy="2362200"/>
            <a:chOff x="0" y="0"/>
            <a:chExt cx="3780" cy="1488"/>
          </a:xfrm>
        </p:grpSpPr>
        <p:sp>
          <p:nvSpPr>
            <p:cNvPr id="13332" name="Text Box 6"/>
            <p:cNvSpPr txBox="1">
              <a:spLocks noChangeArrowheads="1"/>
            </p:cNvSpPr>
            <p:nvPr/>
          </p:nvSpPr>
          <p:spPr bwMode="auto">
            <a:xfrm>
              <a:off x="0" y="0"/>
              <a:ext cx="3622"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t>Let,</a:t>
              </a:r>
            </a:p>
            <a:p>
              <a:r>
                <a:rPr lang="en-US" altLang="en-US" dirty="0"/>
                <a:t>O</a:t>
              </a:r>
              <a:r>
                <a:rPr lang="en-US" altLang="en-US" baseline="-25000" dirty="0"/>
                <a:t>1</a:t>
              </a:r>
              <a:r>
                <a:rPr lang="en-US" altLang="en-US" dirty="0"/>
                <a:t>P = Pitch circle radius of gear  = R</a:t>
              </a:r>
            </a:p>
            <a:p>
              <a:r>
                <a:rPr lang="en-US" altLang="en-US" dirty="0"/>
                <a:t>O</a:t>
              </a:r>
              <a:r>
                <a:rPr lang="en-US" altLang="en-US" baseline="-25000" dirty="0"/>
                <a:t>1</a:t>
              </a:r>
              <a:r>
                <a:rPr lang="en-US" altLang="en-US" dirty="0"/>
                <a:t>E = Addendum  circle radius of gear  = R</a:t>
              </a:r>
              <a:r>
                <a:rPr lang="en-US" altLang="en-US" baseline="-25000" dirty="0"/>
                <a:t>A</a:t>
              </a:r>
              <a:r>
                <a:rPr lang="en-US" altLang="en-US" dirty="0"/>
                <a:t> </a:t>
              </a:r>
            </a:p>
            <a:p>
              <a:r>
                <a:rPr lang="en-US" altLang="en-US" dirty="0"/>
                <a:t>O</a:t>
              </a:r>
              <a:r>
                <a:rPr lang="en-US" altLang="en-US" baseline="-25000" dirty="0"/>
                <a:t>1</a:t>
              </a:r>
              <a:r>
                <a:rPr lang="en-US" altLang="en-US" dirty="0"/>
                <a:t>N = Base circle radius of gear  = O</a:t>
              </a:r>
              <a:r>
                <a:rPr lang="en-US" altLang="en-US" baseline="-25000" dirty="0"/>
                <a:t>1</a:t>
              </a:r>
              <a:r>
                <a:rPr lang="en-US" altLang="en-US" dirty="0"/>
                <a:t>P cos     = R cos</a:t>
              </a:r>
            </a:p>
            <a:p>
              <a:r>
                <a:rPr lang="en-US" altLang="en-US" dirty="0"/>
                <a:t>O</a:t>
              </a:r>
              <a:r>
                <a:rPr lang="en-US" altLang="en-US" baseline="-25000" dirty="0"/>
                <a:t>2</a:t>
              </a:r>
              <a:r>
                <a:rPr lang="en-US" altLang="en-US" dirty="0"/>
                <a:t>P = Pitch circle radius of pinion  = r</a:t>
              </a:r>
            </a:p>
            <a:p>
              <a:r>
                <a:rPr lang="en-US" altLang="en-US" dirty="0"/>
                <a:t>O</a:t>
              </a:r>
              <a:r>
                <a:rPr lang="en-US" altLang="en-US" baseline="-25000" dirty="0"/>
                <a:t>2</a:t>
              </a:r>
              <a:r>
                <a:rPr lang="en-US" altLang="en-US" dirty="0"/>
                <a:t>E = Addendum  circle radius of pinion = </a:t>
              </a:r>
              <a:r>
                <a:rPr lang="en-US" altLang="en-US" dirty="0" err="1"/>
                <a:t>r</a:t>
              </a:r>
              <a:r>
                <a:rPr lang="en-US" altLang="en-US" baseline="-25000" dirty="0" err="1"/>
                <a:t>A</a:t>
              </a:r>
              <a:r>
                <a:rPr lang="en-US" altLang="en-US" baseline="-25000" dirty="0"/>
                <a:t> </a:t>
              </a:r>
            </a:p>
            <a:p>
              <a:r>
                <a:rPr lang="en-US" altLang="en-US" dirty="0"/>
                <a:t>O</a:t>
              </a:r>
              <a:r>
                <a:rPr lang="en-US" altLang="en-US" baseline="-25000" dirty="0"/>
                <a:t>2</a:t>
              </a:r>
              <a:r>
                <a:rPr lang="en-US" altLang="en-US" dirty="0"/>
                <a:t>N = Base circle radius of pinion = O</a:t>
              </a:r>
              <a:r>
                <a:rPr lang="en-US" altLang="en-US" baseline="-25000" dirty="0"/>
                <a:t>2</a:t>
              </a:r>
              <a:r>
                <a:rPr lang="en-US" altLang="en-US" dirty="0"/>
                <a:t>P cos     = r cos</a:t>
              </a:r>
            </a:p>
            <a:p>
              <a:r>
                <a:rPr lang="en-US" altLang="en-US" dirty="0"/>
                <a:t>       = Pressure angle</a:t>
              </a:r>
            </a:p>
          </p:txBody>
        </p:sp>
        <p:graphicFrame>
          <p:nvGraphicFramePr>
            <p:cNvPr id="13319" name="Object 7"/>
            <p:cNvGraphicFramePr>
              <a:graphicFrameLocks noChangeAspect="1"/>
            </p:cNvGraphicFramePr>
            <p:nvPr/>
          </p:nvGraphicFramePr>
          <p:xfrm>
            <a:off x="3552" y="528"/>
            <a:ext cx="130" cy="208"/>
          </p:xfrm>
          <a:graphic>
            <a:graphicData uri="http://schemas.openxmlformats.org/presentationml/2006/ole">
              <mc:AlternateContent xmlns:mc="http://schemas.openxmlformats.org/markup-compatibility/2006">
                <mc:Choice xmlns:v="urn:schemas-microsoft-com:vml" Requires="v">
                  <p:oleObj spid="_x0000_s13564" name="Equation" r:id="rId3" imgW="126720" imgH="203040" progId="Equation.3">
                    <p:embed/>
                  </p:oleObj>
                </mc:Choice>
                <mc:Fallback>
                  <p:oleObj name="Equation" r:id="rId3" imgW="126720" imgH="203040" progId="Equation.3">
                    <p:embed/>
                    <p:pic>
                      <p:nvPicPr>
                        <p:cNvPr id="133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528"/>
                          <a:ext cx="130"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2797" y="528"/>
            <a:ext cx="180" cy="288"/>
          </p:xfrm>
          <a:graphic>
            <a:graphicData uri="http://schemas.openxmlformats.org/presentationml/2006/ole">
              <mc:AlternateContent xmlns:mc="http://schemas.openxmlformats.org/markup-compatibility/2006">
                <mc:Choice xmlns:v="urn:schemas-microsoft-com:vml" Requires="v">
                  <p:oleObj spid="_x0000_s13565" name="Equation" r:id="rId5" imgW="126720" imgH="203040" progId="Equation.3">
                    <p:embed/>
                  </p:oleObj>
                </mc:Choice>
                <mc:Fallback>
                  <p:oleObj name="Equation" r:id="rId5" imgW="126720" imgH="203040" progId="Equation.3">
                    <p:embed/>
                    <p:pic>
                      <p:nvPicPr>
                        <p:cNvPr id="1332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7" y="528"/>
                          <a:ext cx="1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2880" y="1008"/>
            <a:ext cx="180" cy="288"/>
          </p:xfrm>
          <a:graphic>
            <a:graphicData uri="http://schemas.openxmlformats.org/presentationml/2006/ole">
              <mc:AlternateContent xmlns:mc="http://schemas.openxmlformats.org/markup-compatibility/2006">
                <mc:Choice xmlns:v="urn:schemas-microsoft-com:vml" Requires="v">
                  <p:oleObj spid="_x0000_s13566" name="Equation" r:id="rId7" imgW="126720" imgH="203040" progId="Equation.3">
                    <p:embed/>
                  </p:oleObj>
                </mc:Choice>
                <mc:Fallback>
                  <p:oleObj name="Equation" r:id="rId7" imgW="126720" imgH="203040" progId="Equation.3">
                    <p:embed/>
                    <p:pic>
                      <p:nvPicPr>
                        <p:cNvPr id="1332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008"/>
                          <a:ext cx="1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2" name="Object 10"/>
            <p:cNvGraphicFramePr>
              <a:graphicFrameLocks noChangeAspect="1"/>
            </p:cNvGraphicFramePr>
            <p:nvPr/>
          </p:nvGraphicFramePr>
          <p:xfrm>
            <a:off x="3600" y="1008"/>
            <a:ext cx="180" cy="288"/>
          </p:xfrm>
          <a:graphic>
            <a:graphicData uri="http://schemas.openxmlformats.org/presentationml/2006/ole">
              <mc:AlternateContent xmlns:mc="http://schemas.openxmlformats.org/markup-compatibility/2006">
                <mc:Choice xmlns:v="urn:schemas-microsoft-com:vml" Requires="v">
                  <p:oleObj spid="_x0000_s13567" name="Equation" r:id="rId8" imgW="126720" imgH="203040" progId="Equation.3">
                    <p:embed/>
                  </p:oleObj>
                </mc:Choice>
                <mc:Fallback>
                  <p:oleObj name="Equation" r:id="rId8" imgW="126720" imgH="203040" progId="Equation.3">
                    <p:embed/>
                    <p:pic>
                      <p:nvPicPr>
                        <p:cNvPr id="13322"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1008"/>
                          <a:ext cx="1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3" name="Object 11"/>
            <p:cNvGraphicFramePr>
              <a:graphicFrameLocks noChangeAspect="1"/>
            </p:cNvGraphicFramePr>
            <p:nvPr/>
          </p:nvGraphicFramePr>
          <p:xfrm>
            <a:off x="61" y="1200"/>
            <a:ext cx="180" cy="288"/>
          </p:xfrm>
          <a:graphic>
            <a:graphicData uri="http://schemas.openxmlformats.org/presentationml/2006/ole">
              <mc:AlternateContent xmlns:mc="http://schemas.openxmlformats.org/markup-compatibility/2006">
                <mc:Choice xmlns:v="urn:schemas-microsoft-com:vml" Requires="v">
                  <p:oleObj spid="_x0000_s13568" name="Equation" r:id="rId9" imgW="126720" imgH="203040" progId="Equation.3">
                    <p:embed/>
                  </p:oleObj>
                </mc:Choice>
                <mc:Fallback>
                  <p:oleObj name="Equation" r:id="rId9" imgW="126720" imgH="203040" progId="Equation.3">
                    <p:embed/>
                    <p:pic>
                      <p:nvPicPr>
                        <p:cNvPr id="1332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 y="1200"/>
                          <a:ext cx="1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8316" name="Text Box 12"/>
          <p:cNvSpPr txBox="1">
            <a:spLocks noChangeArrowheads="1"/>
          </p:cNvSpPr>
          <p:nvPr/>
        </p:nvSpPr>
        <p:spPr bwMode="auto">
          <a:xfrm>
            <a:off x="1524000" y="2438400"/>
            <a:ext cx="510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Length of path of contact = EF = EP + PF…(1)</a:t>
            </a:r>
          </a:p>
          <a:p>
            <a:r>
              <a:rPr lang="en-US" altLang="en-US"/>
              <a:t>Where,</a:t>
            </a:r>
          </a:p>
          <a:p>
            <a:r>
              <a:rPr lang="en-US" altLang="en-US"/>
              <a:t>           EP = Path of approach</a:t>
            </a:r>
          </a:p>
          <a:p>
            <a:r>
              <a:rPr lang="en-US" altLang="en-US"/>
              <a:t>           PF = Path of recess </a:t>
            </a:r>
          </a:p>
        </p:txBody>
      </p:sp>
      <p:grpSp>
        <p:nvGrpSpPr>
          <p:cNvPr id="3" name="Group 21"/>
          <p:cNvGrpSpPr>
            <a:grpSpLocks/>
          </p:cNvGrpSpPr>
          <p:nvPr/>
        </p:nvGrpSpPr>
        <p:grpSpPr bwMode="auto">
          <a:xfrm>
            <a:off x="1524001" y="3581401"/>
            <a:ext cx="4576763" cy="1477963"/>
            <a:chOff x="480" y="2880"/>
            <a:chExt cx="2883" cy="931"/>
          </a:xfrm>
        </p:grpSpPr>
        <p:sp>
          <p:nvSpPr>
            <p:cNvPr id="13331" name="Text Box 14"/>
            <p:cNvSpPr txBox="1">
              <a:spLocks noChangeArrowheads="1"/>
            </p:cNvSpPr>
            <p:nvPr/>
          </p:nvSpPr>
          <p:spPr bwMode="auto">
            <a:xfrm>
              <a:off x="480" y="2880"/>
              <a:ext cx="2883"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Path of approach = EP = EN – PN ………(2)</a:t>
              </a:r>
            </a:p>
            <a:p>
              <a:r>
                <a:rPr lang="en-US" altLang="en-US"/>
                <a:t>From triangle O</a:t>
              </a:r>
              <a:r>
                <a:rPr lang="en-US" altLang="en-US" baseline="-25000"/>
                <a:t>1</a:t>
              </a:r>
              <a:r>
                <a:rPr lang="en-US" altLang="en-US"/>
                <a:t>PN,</a:t>
              </a:r>
            </a:p>
            <a:p>
              <a:r>
                <a:rPr lang="en-US" altLang="en-US"/>
                <a:t>	PN = O</a:t>
              </a:r>
              <a:r>
                <a:rPr lang="en-US" altLang="en-US" baseline="-25000"/>
                <a:t>1</a:t>
              </a:r>
              <a:r>
                <a:rPr lang="en-US" altLang="en-US"/>
                <a:t>P sin    = R sin</a:t>
              </a:r>
            </a:p>
            <a:p>
              <a:endParaRPr lang="en-US" altLang="en-US"/>
            </a:p>
            <a:p>
              <a:r>
                <a:rPr lang="en-US" altLang="en-US"/>
                <a:t>Join O</a:t>
              </a:r>
              <a:r>
                <a:rPr lang="en-US" altLang="en-US" baseline="-25000"/>
                <a:t>1</a:t>
              </a:r>
              <a:r>
                <a:rPr lang="en-US" altLang="en-US"/>
                <a:t> to E and from triangle O</a:t>
              </a:r>
              <a:r>
                <a:rPr lang="en-US" altLang="en-US" baseline="-25000"/>
                <a:t>1</a:t>
              </a:r>
              <a:r>
                <a:rPr lang="en-US" altLang="en-US"/>
                <a:t>EN,</a:t>
              </a:r>
            </a:p>
          </p:txBody>
        </p:sp>
        <p:graphicFrame>
          <p:nvGraphicFramePr>
            <p:cNvPr id="13317" name="Object 15"/>
            <p:cNvGraphicFramePr>
              <a:graphicFrameLocks noChangeAspect="1"/>
            </p:cNvGraphicFramePr>
            <p:nvPr/>
          </p:nvGraphicFramePr>
          <p:xfrm>
            <a:off x="2544" y="3216"/>
            <a:ext cx="180" cy="288"/>
          </p:xfrm>
          <a:graphic>
            <a:graphicData uri="http://schemas.openxmlformats.org/presentationml/2006/ole">
              <mc:AlternateContent xmlns:mc="http://schemas.openxmlformats.org/markup-compatibility/2006">
                <mc:Choice xmlns:v="urn:schemas-microsoft-com:vml" Requires="v">
                  <p:oleObj spid="_x0000_s13569" name="Equation" r:id="rId10" imgW="126720" imgH="203040" progId="Equation.3">
                    <p:embed/>
                  </p:oleObj>
                </mc:Choice>
                <mc:Fallback>
                  <p:oleObj name="Equation" r:id="rId10" imgW="126720" imgH="203040" progId="Equation.3">
                    <p:embed/>
                    <p:pic>
                      <p:nvPicPr>
                        <p:cNvPr id="13317"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 y="3216"/>
                          <a:ext cx="1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8" name="Object 17"/>
            <p:cNvGraphicFramePr>
              <a:graphicFrameLocks noChangeAspect="1"/>
            </p:cNvGraphicFramePr>
            <p:nvPr/>
          </p:nvGraphicFramePr>
          <p:xfrm>
            <a:off x="1920" y="3216"/>
            <a:ext cx="180" cy="288"/>
          </p:xfrm>
          <a:graphic>
            <a:graphicData uri="http://schemas.openxmlformats.org/presentationml/2006/ole">
              <mc:AlternateContent xmlns:mc="http://schemas.openxmlformats.org/markup-compatibility/2006">
                <mc:Choice xmlns:v="urn:schemas-microsoft-com:vml" Requires="v">
                  <p:oleObj spid="_x0000_s13570" name="Equation" r:id="rId11" imgW="126720" imgH="203040" progId="Equation.3">
                    <p:embed/>
                  </p:oleObj>
                </mc:Choice>
                <mc:Fallback>
                  <p:oleObj name="Equation" r:id="rId11" imgW="126720" imgH="203040" progId="Equation.3">
                    <p:embed/>
                    <p:pic>
                      <p:nvPicPr>
                        <p:cNvPr id="13318"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3216"/>
                          <a:ext cx="1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3314" name="Object 18"/>
          <p:cNvGraphicFramePr>
            <a:graphicFrameLocks noChangeAspect="1"/>
          </p:cNvGraphicFramePr>
          <p:nvPr/>
        </p:nvGraphicFramePr>
        <p:xfrm>
          <a:off x="8534400" y="4267200"/>
          <a:ext cx="285750" cy="457200"/>
        </p:xfrm>
        <a:graphic>
          <a:graphicData uri="http://schemas.openxmlformats.org/presentationml/2006/ole">
            <mc:AlternateContent xmlns:mc="http://schemas.openxmlformats.org/markup-compatibility/2006">
              <mc:Choice xmlns:v="urn:schemas-microsoft-com:vml" Requires="v">
                <p:oleObj spid="_x0000_s13571" name="Equation" r:id="rId12" imgW="126720" imgH="203040" progId="Equation.3">
                  <p:embed/>
                </p:oleObj>
              </mc:Choice>
              <mc:Fallback>
                <p:oleObj name="Equation" r:id="rId12" imgW="126720" imgH="203040" progId="Equation.3">
                  <p:embed/>
                  <p:pic>
                    <p:nvPicPr>
                      <p:cNvPr id="13314"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4267200"/>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24" name="Object 20"/>
          <p:cNvGraphicFramePr>
            <a:graphicFrameLocks noChangeAspect="1"/>
          </p:cNvGraphicFramePr>
          <p:nvPr/>
        </p:nvGraphicFramePr>
        <p:xfrm>
          <a:off x="2308225" y="5029200"/>
          <a:ext cx="4457700" cy="495300"/>
        </p:xfrm>
        <a:graphic>
          <a:graphicData uri="http://schemas.openxmlformats.org/presentationml/2006/ole">
            <mc:AlternateContent xmlns:mc="http://schemas.openxmlformats.org/markup-compatibility/2006">
              <mc:Choice xmlns:v="urn:schemas-microsoft-com:vml" Requires="v">
                <p:oleObj spid="_x0000_s13572" name="Equation" r:id="rId13" imgW="2514600" imgH="279360" progId="Equation.3">
                  <p:embed/>
                </p:oleObj>
              </mc:Choice>
              <mc:Fallback>
                <p:oleObj name="Equation" r:id="rId13" imgW="2514600" imgH="279360" progId="Equation.3">
                  <p:embed/>
                  <p:pic>
                    <p:nvPicPr>
                      <p:cNvPr id="98324"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08225" y="5029200"/>
                        <a:ext cx="4457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28"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32538" y="0"/>
            <a:ext cx="43354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8" name="Text Box 24"/>
          <p:cNvSpPr txBox="1">
            <a:spLocks noChangeArrowheads="1"/>
          </p:cNvSpPr>
          <p:nvPr/>
        </p:nvSpPr>
        <p:spPr bwMode="auto">
          <a:xfrm>
            <a:off x="1752601" y="5562601"/>
            <a:ext cx="5248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Substituting the values of PN &amp; EN in equation (2)</a:t>
            </a:r>
          </a:p>
        </p:txBody>
      </p:sp>
      <p:sp>
        <p:nvSpPr>
          <p:cNvPr id="98329" name="Text Box 25"/>
          <p:cNvSpPr txBox="1">
            <a:spLocks noChangeArrowheads="1"/>
          </p:cNvSpPr>
          <p:nvPr/>
        </p:nvSpPr>
        <p:spPr bwMode="auto">
          <a:xfrm>
            <a:off x="1752601" y="5943601"/>
            <a:ext cx="190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Path of approach</a:t>
            </a:r>
          </a:p>
        </p:txBody>
      </p:sp>
      <p:graphicFrame>
        <p:nvGraphicFramePr>
          <p:cNvPr id="98330" name="Object 26"/>
          <p:cNvGraphicFramePr>
            <a:graphicFrameLocks noChangeAspect="1"/>
          </p:cNvGraphicFramePr>
          <p:nvPr/>
        </p:nvGraphicFramePr>
        <p:xfrm>
          <a:off x="2362201" y="6294438"/>
          <a:ext cx="4524375" cy="563562"/>
        </p:xfrm>
        <a:graphic>
          <a:graphicData uri="http://schemas.openxmlformats.org/presentationml/2006/ole">
            <mc:AlternateContent xmlns:mc="http://schemas.openxmlformats.org/markup-compatibility/2006">
              <mc:Choice xmlns:v="urn:schemas-microsoft-com:vml" Requires="v">
                <p:oleObj spid="_x0000_s13573" name="Equation" r:id="rId16" imgW="2552400" imgH="317160" progId="Equation.3">
                  <p:embed/>
                </p:oleObj>
              </mc:Choice>
              <mc:Fallback>
                <p:oleObj name="Equation" r:id="rId16" imgW="2552400" imgH="317160" progId="Equation.3">
                  <p:embed/>
                  <p:pic>
                    <p:nvPicPr>
                      <p:cNvPr id="9833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2201" y="6294438"/>
                        <a:ext cx="4524375" cy="563562"/>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27016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F9DEBDA-E660-4B40-AB50-BB6EDA37FAA0}" type="slidenum">
              <a:rPr lang="en-US" altLang="en-US">
                <a:solidFill>
                  <a:srgbClr val="898989"/>
                </a:solidFill>
              </a:rPr>
              <a:pPr/>
              <a:t>46</a:t>
            </a:fld>
            <a:endParaRPr lang="en-US" altLang="en-US">
              <a:solidFill>
                <a:srgbClr val="898989"/>
              </a:solidFill>
            </a:endParaRPr>
          </a:p>
        </p:txBody>
      </p:sp>
      <p:pic>
        <p:nvPicPr>
          <p:cNvPr id="143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464" y="0"/>
            <a:ext cx="32845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1524001" y="1"/>
            <a:ext cx="5057775" cy="1477963"/>
            <a:chOff x="480" y="2880"/>
            <a:chExt cx="3186" cy="931"/>
          </a:xfrm>
        </p:grpSpPr>
        <p:sp>
          <p:nvSpPr>
            <p:cNvPr id="14352" name="Text Box 7"/>
            <p:cNvSpPr txBox="1">
              <a:spLocks noChangeArrowheads="1"/>
            </p:cNvSpPr>
            <p:nvPr/>
          </p:nvSpPr>
          <p:spPr bwMode="auto">
            <a:xfrm>
              <a:off x="480" y="2880"/>
              <a:ext cx="3186"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Path of recess = PF = MF – MP …………………(4)</a:t>
              </a:r>
            </a:p>
            <a:p>
              <a:r>
                <a:rPr lang="en-US" altLang="en-US"/>
                <a:t>From triangle O</a:t>
              </a:r>
              <a:r>
                <a:rPr lang="en-US" altLang="en-US" baseline="-25000"/>
                <a:t>2</a:t>
              </a:r>
              <a:r>
                <a:rPr lang="en-US" altLang="en-US"/>
                <a:t>MP,</a:t>
              </a:r>
            </a:p>
            <a:p>
              <a:r>
                <a:rPr lang="en-US" altLang="en-US"/>
                <a:t>	PN = O</a:t>
              </a:r>
              <a:r>
                <a:rPr lang="en-US" altLang="en-US" baseline="-25000"/>
                <a:t>2</a:t>
              </a:r>
              <a:r>
                <a:rPr lang="en-US" altLang="en-US"/>
                <a:t>P sin    = r sin</a:t>
              </a:r>
            </a:p>
            <a:p>
              <a:endParaRPr lang="en-US" altLang="en-US"/>
            </a:p>
            <a:p>
              <a:r>
                <a:rPr lang="en-US" altLang="en-US"/>
                <a:t>Join O</a:t>
              </a:r>
              <a:r>
                <a:rPr lang="en-US" altLang="en-US" baseline="-25000"/>
                <a:t>1</a:t>
              </a:r>
              <a:r>
                <a:rPr lang="en-US" altLang="en-US"/>
                <a:t> to E and from triangle O</a:t>
              </a:r>
              <a:r>
                <a:rPr lang="en-US" altLang="en-US" baseline="-25000"/>
                <a:t>2</a:t>
              </a:r>
              <a:r>
                <a:rPr lang="en-US" altLang="en-US"/>
                <a:t>MF,</a:t>
              </a:r>
            </a:p>
          </p:txBody>
        </p:sp>
        <p:graphicFrame>
          <p:nvGraphicFramePr>
            <p:cNvPr id="14342" name="Object 8"/>
            <p:cNvGraphicFramePr>
              <a:graphicFrameLocks noChangeAspect="1"/>
            </p:cNvGraphicFramePr>
            <p:nvPr/>
          </p:nvGraphicFramePr>
          <p:xfrm>
            <a:off x="2544" y="3216"/>
            <a:ext cx="180" cy="288"/>
          </p:xfrm>
          <a:graphic>
            <a:graphicData uri="http://schemas.openxmlformats.org/presentationml/2006/ole">
              <mc:AlternateContent xmlns:mc="http://schemas.openxmlformats.org/markup-compatibility/2006">
                <mc:Choice xmlns:v="urn:schemas-microsoft-com:vml" Requires="v">
                  <p:oleObj spid="_x0000_s14488" name="Equation" r:id="rId4" imgW="126720" imgH="203040" progId="Equation.3">
                    <p:embed/>
                  </p:oleObj>
                </mc:Choice>
                <mc:Fallback>
                  <p:oleObj name="Equation" r:id="rId4" imgW="126720" imgH="203040" progId="Equation.3">
                    <p:embed/>
                    <p:pic>
                      <p:nvPicPr>
                        <p:cNvPr id="14342"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 y="3216"/>
                          <a:ext cx="1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9"/>
            <p:cNvGraphicFramePr>
              <a:graphicFrameLocks noChangeAspect="1"/>
            </p:cNvGraphicFramePr>
            <p:nvPr/>
          </p:nvGraphicFramePr>
          <p:xfrm>
            <a:off x="1920" y="3216"/>
            <a:ext cx="180" cy="288"/>
          </p:xfrm>
          <a:graphic>
            <a:graphicData uri="http://schemas.openxmlformats.org/presentationml/2006/ole">
              <mc:AlternateContent xmlns:mc="http://schemas.openxmlformats.org/markup-compatibility/2006">
                <mc:Choice xmlns:v="urn:schemas-microsoft-com:vml" Requires="v">
                  <p:oleObj spid="_x0000_s14489" name="Equation" r:id="rId6" imgW="126720" imgH="203040" progId="Equation.3">
                    <p:embed/>
                  </p:oleObj>
                </mc:Choice>
                <mc:Fallback>
                  <p:oleObj name="Equation" r:id="rId6" imgW="126720" imgH="203040" progId="Equation.3">
                    <p:embed/>
                    <p:pic>
                      <p:nvPicPr>
                        <p:cNvPr id="1434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 y="3216"/>
                          <a:ext cx="18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99338" name="Object 10"/>
          <p:cNvGraphicFramePr>
            <a:graphicFrameLocks noChangeAspect="1"/>
          </p:cNvGraphicFramePr>
          <p:nvPr/>
        </p:nvGraphicFramePr>
        <p:xfrm>
          <a:off x="2286000" y="1447800"/>
          <a:ext cx="4502150" cy="495300"/>
        </p:xfrm>
        <a:graphic>
          <a:graphicData uri="http://schemas.openxmlformats.org/presentationml/2006/ole">
            <mc:AlternateContent xmlns:mc="http://schemas.openxmlformats.org/markup-compatibility/2006">
              <mc:Choice xmlns:v="urn:schemas-microsoft-com:vml" Requires="v">
                <p:oleObj spid="_x0000_s14490" name="Equation" r:id="rId7" imgW="2539800" imgH="279360" progId="Equation.3">
                  <p:embed/>
                </p:oleObj>
              </mc:Choice>
              <mc:Fallback>
                <p:oleObj name="Equation" r:id="rId7" imgW="2539800" imgH="279360" progId="Equation.3">
                  <p:embed/>
                  <p:pic>
                    <p:nvPicPr>
                      <p:cNvPr id="9933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447800"/>
                        <a:ext cx="45021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9" name="Text Box 11"/>
          <p:cNvSpPr txBox="1">
            <a:spLocks noChangeArrowheads="1"/>
          </p:cNvSpPr>
          <p:nvPr/>
        </p:nvSpPr>
        <p:spPr bwMode="auto">
          <a:xfrm>
            <a:off x="1752601" y="1981201"/>
            <a:ext cx="5286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Substituting the values of MP &amp; MF in equation (4)</a:t>
            </a:r>
          </a:p>
        </p:txBody>
      </p:sp>
      <p:sp>
        <p:nvSpPr>
          <p:cNvPr id="99340" name="Text Box 12"/>
          <p:cNvSpPr txBox="1">
            <a:spLocks noChangeArrowheads="1"/>
          </p:cNvSpPr>
          <p:nvPr/>
        </p:nvSpPr>
        <p:spPr bwMode="auto">
          <a:xfrm>
            <a:off x="1752601" y="2362201"/>
            <a:ext cx="1604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Path of recess</a:t>
            </a:r>
          </a:p>
        </p:txBody>
      </p:sp>
      <p:graphicFrame>
        <p:nvGraphicFramePr>
          <p:cNvPr id="99341" name="Object 13"/>
          <p:cNvGraphicFramePr>
            <a:graphicFrameLocks noChangeAspect="1"/>
          </p:cNvGraphicFramePr>
          <p:nvPr/>
        </p:nvGraphicFramePr>
        <p:xfrm>
          <a:off x="2441576" y="2713038"/>
          <a:ext cx="4365625" cy="563562"/>
        </p:xfrm>
        <a:graphic>
          <a:graphicData uri="http://schemas.openxmlformats.org/presentationml/2006/ole">
            <mc:AlternateContent xmlns:mc="http://schemas.openxmlformats.org/markup-compatibility/2006">
              <mc:Choice xmlns:v="urn:schemas-microsoft-com:vml" Requires="v">
                <p:oleObj spid="_x0000_s14491" name="Equation" r:id="rId9" imgW="2463480" imgH="317160" progId="Equation.3">
                  <p:embed/>
                </p:oleObj>
              </mc:Choice>
              <mc:Fallback>
                <p:oleObj name="Equation" r:id="rId9" imgW="2463480" imgH="317160" progId="Equation.3">
                  <p:embed/>
                  <p:pic>
                    <p:nvPicPr>
                      <p:cNvPr id="99341"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1576" y="2713038"/>
                        <a:ext cx="4365625" cy="563562"/>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42" name="Text Box 14"/>
          <p:cNvSpPr txBox="1">
            <a:spLocks noChangeArrowheads="1"/>
          </p:cNvSpPr>
          <p:nvPr/>
        </p:nvSpPr>
        <p:spPr bwMode="auto">
          <a:xfrm>
            <a:off x="1752600" y="3429000"/>
            <a:ext cx="563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Substituting the values of EP &amp; PF in equation (1), we get</a:t>
            </a:r>
          </a:p>
        </p:txBody>
      </p:sp>
      <p:sp>
        <p:nvSpPr>
          <p:cNvPr id="99343" name="Text Box 15"/>
          <p:cNvSpPr txBox="1">
            <a:spLocks noChangeArrowheads="1"/>
          </p:cNvSpPr>
          <p:nvPr/>
        </p:nvSpPr>
        <p:spPr bwMode="auto">
          <a:xfrm>
            <a:off x="1981201" y="3962401"/>
            <a:ext cx="1706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Path of contact</a:t>
            </a:r>
          </a:p>
        </p:txBody>
      </p:sp>
      <p:graphicFrame>
        <p:nvGraphicFramePr>
          <p:cNvPr id="99344" name="Object 16"/>
          <p:cNvGraphicFramePr>
            <a:graphicFrameLocks noChangeAspect="1"/>
          </p:cNvGraphicFramePr>
          <p:nvPr/>
        </p:nvGraphicFramePr>
        <p:xfrm>
          <a:off x="1752600" y="4267200"/>
          <a:ext cx="7848600" cy="630238"/>
        </p:xfrm>
        <a:graphic>
          <a:graphicData uri="http://schemas.openxmlformats.org/presentationml/2006/ole">
            <mc:AlternateContent xmlns:mc="http://schemas.openxmlformats.org/markup-compatibility/2006">
              <mc:Choice xmlns:v="urn:schemas-microsoft-com:vml" Requires="v">
                <p:oleObj spid="_x0000_s14492" name="Equation" r:id="rId11" imgW="3962160" imgH="317160" progId="Equation.3">
                  <p:embed/>
                </p:oleObj>
              </mc:Choice>
              <mc:Fallback>
                <p:oleObj name="Equation" r:id="rId11" imgW="3962160" imgH="317160" progId="Equation.3">
                  <p:embed/>
                  <p:pic>
                    <p:nvPicPr>
                      <p:cNvPr id="99344"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267200"/>
                        <a:ext cx="7848600" cy="630238"/>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0" name="Text Box 17"/>
          <p:cNvSpPr txBox="1">
            <a:spLocks noChangeArrowheads="1"/>
          </p:cNvSpPr>
          <p:nvPr/>
        </p:nvSpPr>
        <p:spPr bwMode="auto">
          <a:xfrm>
            <a:off x="1965326" y="5213350"/>
            <a:ext cx="870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If the driver &amp; driven have equal number of teeth, then the diameter of the driver &amp; driven gears are same. Therefore for equal gears, the equation (6) becomes,</a:t>
            </a:r>
          </a:p>
        </p:txBody>
      </p:sp>
      <p:graphicFrame>
        <p:nvGraphicFramePr>
          <p:cNvPr id="99346" name="Object 18"/>
          <p:cNvGraphicFramePr>
            <a:graphicFrameLocks noChangeAspect="1"/>
          </p:cNvGraphicFramePr>
          <p:nvPr/>
        </p:nvGraphicFramePr>
        <p:xfrm>
          <a:off x="2895601" y="5949950"/>
          <a:ext cx="5508625" cy="908050"/>
        </p:xfrm>
        <a:graphic>
          <a:graphicData uri="http://schemas.openxmlformats.org/presentationml/2006/ole">
            <mc:AlternateContent xmlns:mc="http://schemas.openxmlformats.org/markup-compatibility/2006">
              <mc:Choice xmlns:v="urn:schemas-microsoft-com:vml" Requires="v">
                <p:oleObj spid="_x0000_s14493" name="Equation" r:id="rId13" imgW="2781000" imgH="457200" progId="Equation.3">
                  <p:embed/>
                </p:oleObj>
              </mc:Choice>
              <mc:Fallback>
                <p:oleObj name="Equation" r:id="rId13" imgW="2781000" imgH="457200" progId="Equation.3">
                  <p:embed/>
                  <p:pic>
                    <p:nvPicPr>
                      <p:cNvPr id="99346"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1" y="5949950"/>
                        <a:ext cx="5508625" cy="90805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08248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668D0C7-C453-4C6C-81B3-B507950B110C}" type="slidenum">
              <a:rPr lang="en-US" altLang="en-US">
                <a:solidFill>
                  <a:srgbClr val="898989"/>
                </a:solidFill>
              </a:rPr>
              <a:pPr/>
              <a:t>47</a:t>
            </a:fld>
            <a:endParaRPr lang="en-US" altLang="en-US">
              <a:solidFill>
                <a:srgbClr val="898989"/>
              </a:solidFill>
            </a:endParaRPr>
          </a:p>
        </p:txBody>
      </p:sp>
      <p:sp>
        <p:nvSpPr>
          <p:cNvPr id="105476" name="Rectangle 4"/>
          <p:cNvSpPr>
            <a:spLocks noChangeArrowheads="1"/>
          </p:cNvSpPr>
          <p:nvPr/>
        </p:nvSpPr>
        <p:spPr bwMode="auto">
          <a:xfrm>
            <a:off x="1905000" y="0"/>
            <a:ext cx="8229600" cy="469900"/>
          </a:xfrm>
          <a:prstGeom prst="rect">
            <a:avLst/>
          </a:prstGeom>
          <a:noFill/>
          <a:ln w="9525">
            <a:noFill/>
            <a:miter lim="800000"/>
            <a:headEnd/>
            <a:tailEnd/>
          </a:ln>
          <a:effectLst/>
        </p:spPr>
        <p:txBody>
          <a:bodyPr anchor="ctr"/>
          <a:lstStyle/>
          <a:p>
            <a:pPr algn="ctr" eaLnBrk="1" hangingPunct="1">
              <a:defRPr/>
            </a:pPr>
            <a:r>
              <a:rPr lang="en-US" sz="4000" dirty="0">
                <a:solidFill>
                  <a:schemeClr val="tx2"/>
                </a:solidFill>
                <a:effectLst>
                  <a:outerShdw blurRad="38100" dist="38100" dir="2700000" algn="tl">
                    <a:srgbClr val="000000"/>
                  </a:outerShdw>
                </a:effectLst>
                <a:latin typeface="Tahoma" charset="0"/>
              </a:rPr>
              <a:t>Arc of contact </a:t>
            </a:r>
          </a:p>
        </p:txBody>
      </p:sp>
      <p:sp>
        <p:nvSpPr>
          <p:cNvPr id="105477" name="Text Box 5"/>
          <p:cNvSpPr txBox="1">
            <a:spLocks noChangeArrowheads="1"/>
          </p:cNvSpPr>
          <p:nvPr/>
        </p:nvSpPr>
        <p:spPr bwMode="auto">
          <a:xfrm>
            <a:off x="309489" y="381001"/>
            <a:ext cx="11507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t>It is the locus of point on the pitch circle of two mating teeth from the beginning of the engagement to the end of the engagement. In Figure, the arc of contact is EPF or GPH. </a:t>
            </a:r>
          </a:p>
        </p:txBody>
      </p:sp>
      <p:sp>
        <p:nvSpPr>
          <p:cNvPr id="105478" name="Text Box 6"/>
          <p:cNvSpPr txBox="1">
            <a:spLocks noChangeArrowheads="1"/>
          </p:cNvSpPr>
          <p:nvPr/>
        </p:nvSpPr>
        <p:spPr bwMode="auto">
          <a:xfrm>
            <a:off x="436098" y="1217614"/>
            <a:ext cx="11380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u="sng" dirty="0"/>
              <a:t>Arc of approach:</a:t>
            </a:r>
          </a:p>
          <a:p>
            <a:r>
              <a:rPr lang="en-US" altLang="en-US" dirty="0"/>
              <a:t>	It is the portion of arc of contact from the beginning of the engagement to the pitch point.</a:t>
            </a:r>
          </a:p>
        </p:txBody>
      </p:sp>
      <p:sp>
        <p:nvSpPr>
          <p:cNvPr id="105479" name="Text Box 7"/>
          <p:cNvSpPr txBox="1">
            <a:spLocks noChangeArrowheads="1"/>
          </p:cNvSpPr>
          <p:nvPr/>
        </p:nvSpPr>
        <p:spPr bwMode="auto">
          <a:xfrm>
            <a:off x="436098" y="2055814"/>
            <a:ext cx="109177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b="1" u="sng" dirty="0"/>
              <a:t>Arc of recess:</a:t>
            </a:r>
          </a:p>
          <a:p>
            <a:r>
              <a:rPr lang="en-US" altLang="en-US" dirty="0"/>
              <a:t>	It is the portion of arc of contact from pitch point to the end of engagement.</a:t>
            </a:r>
          </a:p>
        </p:txBody>
      </p:sp>
      <p:sp>
        <p:nvSpPr>
          <p:cNvPr id="15369" name="Text Box 13"/>
          <p:cNvSpPr txBox="1">
            <a:spLocks noChangeArrowheads="1"/>
          </p:cNvSpPr>
          <p:nvPr/>
        </p:nvSpPr>
        <p:spPr bwMode="auto">
          <a:xfrm>
            <a:off x="1933576" y="2787650"/>
            <a:ext cx="5762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dirty="0"/>
          </a:p>
          <a:p>
            <a:r>
              <a:rPr lang="en-US" altLang="en-US" dirty="0">
                <a:solidFill>
                  <a:srgbClr val="FF3300"/>
                </a:solidFill>
              </a:rPr>
              <a:t>Arc of contact = length of path of contact/ cos   ……(8)</a:t>
            </a:r>
          </a:p>
        </p:txBody>
      </p:sp>
      <p:graphicFrame>
        <p:nvGraphicFramePr>
          <p:cNvPr id="15362" name="Object 14"/>
          <p:cNvGraphicFramePr>
            <a:graphicFrameLocks noChangeAspect="1"/>
          </p:cNvGraphicFramePr>
          <p:nvPr/>
        </p:nvGraphicFramePr>
        <p:xfrm>
          <a:off x="6705600" y="3124200"/>
          <a:ext cx="190500" cy="304800"/>
        </p:xfrm>
        <a:graphic>
          <a:graphicData uri="http://schemas.openxmlformats.org/presentationml/2006/ole">
            <mc:AlternateContent xmlns:mc="http://schemas.openxmlformats.org/markup-compatibility/2006">
              <mc:Choice xmlns:v="urn:schemas-microsoft-com:vml" Requires="v">
                <p:oleObj spid="_x0000_s15387" name="Equation" r:id="rId3" imgW="126720" imgH="203040" progId="Equation.3">
                  <p:embed/>
                </p:oleObj>
              </mc:Choice>
              <mc:Fallback>
                <p:oleObj name="Equation" r:id="rId3" imgW="126720" imgH="203040" progId="Equation.3">
                  <p:embed/>
                  <p:pic>
                    <p:nvPicPr>
                      <p:cNvPr id="15362"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24200"/>
                        <a:ext cx="190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Picture 14" descr="gearAnim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581400"/>
            <a:ext cx="57054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448050"/>
            <a:ext cx="37338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314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05478"/>
                                        </p:tgtEl>
                                        <p:attrNameLst>
                                          <p:attrName>style.visibility</p:attrName>
                                        </p:attrNameLst>
                                      </p:cBhvr>
                                      <p:to>
                                        <p:strVal val="visible"/>
                                      </p:to>
                                    </p:set>
                                    <p:animEffect transition="in" filter="box(in)">
                                      <p:cBhvr>
                                        <p:cTn id="11" dur="500"/>
                                        <p:tgtEl>
                                          <p:spTgt spid="10547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5479"/>
                                        </p:tgtEl>
                                        <p:attrNameLst>
                                          <p:attrName>style.visibility</p:attrName>
                                        </p:attrNameLst>
                                      </p:cBhvr>
                                      <p:to>
                                        <p:strVal val="visible"/>
                                      </p:to>
                                    </p:set>
                                    <p:animEffect transition="in" filter="circle(in)">
                                      <p:cBhvr>
                                        <p:cTn id="16" dur="2000"/>
                                        <p:tgtEl>
                                          <p:spTgt spid="1054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369"/>
                                        </p:tgtEl>
                                        <p:attrNameLst>
                                          <p:attrName>style.visibility</p:attrName>
                                        </p:attrNameLst>
                                      </p:cBhvr>
                                      <p:to>
                                        <p:strVal val="visible"/>
                                      </p:to>
                                    </p:set>
                                    <p:animEffect transition="in" filter="blinds(horizontal)">
                                      <p:cBhvr>
                                        <p:cTn id="21" dur="500"/>
                                        <p:tgtEl>
                                          <p:spTgt spid="15369"/>
                                        </p:tgtEl>
                                      </p:cBhvr>
                                    </p:animEffect>
                                  </p:childTnLst>
                                </p:cTn>
                              </p:par>
                              <p:par>
                                <p:cTn id="22" presetID="3" presetClass="entr" presetSubtype="10" fill="hold" nodeType="withEffect">
                                  <p:stCondLst>
                                    <p:cond delay="0"/>
                                  </p:stCondLst>
                                  <p:childTnLst>
                                    <p:set>
                                      <p:cBhvr>
                                        <p:cTn id="23" dur="1" fill="hold">
                                          <p:stCondLst>
                                            <p:cond delay="0"/>
                                          </p:stCondLst>
                                        </p:cTn>
                                        <p:tgtEl>
                                          <p:spTgt spid="15362"/>
                                        </p:tgtEl>
                                        <p:attrNameLst>
                                          <p:attrName>style.visibility</p:attrName>
                                        </p:attrNameLst>
                                      </p:cBhvr>
                                      <p:to>
                                        <p:strVal val="visible"/>
                                      </p:to>
                                    </p:set>
                                    <p:animEffect transition="in" filter="blinds(horizontal)">
                                      <p:cBhvr>
                                        <p:cTn id="24"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P spid="105478" grpId="0"/>
      <p:bldP spid="105479" grpId="0"/>
      <p:bldP spid="1536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4"/>
          <p:cNvSpPr>
            <a:spLocks noGrp="1" noChangeArrowheads="1"/>
          </p:cNvSpPr>
          <p:nvPr>
            <p:ph type="title" sz="quarter"/>
          </p:nvPr>
        </p:nvSpPr>
        <p:spPr>
          <a:xfrm>
            <a:off x="1981200" y="0"/>
            <a:ext cx="8229600" cy="1384300"/>
          </a:xfrm>
        </p:spPr>
        <p:txBody>
          <a:bodyPr/>
          <a:lstStyle/>
          <a:p>
            <a:r>
              <a:rPr lang="en-US" altLang="en-US"/>
              <a:t>Contact ratio</a:t>
            </a:r>
          </a:p>
        </p:txBody>
      </p:sp>
      <p:sp>
        <p:nvSpPr>
          <p:cNvPr id="26"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8FA5EBB-753C-4AAB-B63A-B2CF5AA1DBBF}" type="slidenum">
              <a:rPr lang="en-US" altLang="en-US">
                <a:solidFill>
                  <a:srgbClr val="898989"/>
                </a:solidFill>
              </a:rPr>
              <a:pPr/>
              <a:t>48</a:t>
            </a:fld>
            <a:endParaRPr lang="en-US" altLang="en-US">
              <a:solidFill>
                <a:srgbClr val="898989"/>
              </a:solidFill>
            </a:endParaRPr>
          </a:p>
        </p:txBody>
      </p:sp>
      <p:sp>
        <p:nvSpPr>
          <p:cNvPr id="106501" name="Text Box 5"/>
          <p:cNvSpPr txBox="1">
            <a:spLocks noChangeArrowheads="1"/>
          </p:cNvSpPr>
          <p:nvPr/>
        </p:nvSpPr>
        <p:spPr bwMode="auto">
          <a:xfrm>
            <a:off x="1965326" y="1098550"/>
            <a:ext cx="870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Ratio of angle of action to the pitch angle  OR Average number of pairs of teeth which are in contact.</a:t>
            </a:r>
          </a:p>
        </p:txBody>
      </p:sp>
      <p:grpSp>
        <p:nvGrpSpPr>
          <p:cNvPr id="2" name="Group 18"/>
          <p:cNvGrpSpPr>
            <a:grpSpLocks/>
          </p:cNvGrpSpPr>
          <p:nvPr/>
        </p:nvGrpSpPr>
        <p:grpSpPr bwMode="auto">
          <a:xfrm>
            <a:off x="2041526" y="1676400"/>
            <a:ext cx="3749675" cy="884238"/>
            <a:chOff x="326" y="1056"/>
            <a:chExt cx="2362" cy="557"/>
          </a:xfrm>
        </p:grpSpPr>
        <p:graphicFrame>
          <p:nvGraphicFramePr>
            <p:cNvPr id="16392" name="Object 7"/>
            <p:cNvGraphicFramePr>
              <a:graphicFrameLocks noChangeAspect="1"/>
            </p:cNvGraphicFramePr>
            <p:nvPr/>
          </p:nvGraphicFramePr>
          <p:xfrm>
            <a:off x="1776" y="1056"/>
            <a:ext cx="912" cy="557"/>
          </p:xfrm>
          <a:graphic>
            <a:graphicData uri="http://schemas.openxmlformats.org/presentationml/2006/ole">
              <mc:AlternateContent xmlns:mc="http://schemas.openxmlformats.org/markup-compatibility/2006">
                <mc:Choice xmlns:v="urn:schemas-microsoft-com:vml" Requires="v">
                  <p:oleObj spid="_x0000_s16561" name="Equation" r:id="rId3" imgW="685800" imgH="419040" progId="Equation.3">
                    <p:embed/>
                  </p:oleObj>
                </mc:Choice>
                <mc:Fallback>
                  <p:oleObj name="Equation" r:id="rId3" imgW="685800" imgH="419040" progId="Equation.3">
                    <p:embed/>
                    <p:pic>
                      <p:nvPicPr>
                        <p:cNvPr id="1639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1056"/>
                          <a:ext cx="912" cy="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8" name="Text Box 6"/>
            <p:cNvSpPr txBox="1">
              <a:spLocks noChangeArrowheads="1"/>
            </p:cNvSpPr>
            <p:nvPr/>
          </p:nvSpPr>
          <p:spPr bwMode="auto">
            <a:xfrm>
              <a:off x="326" y="1172"/>
              <a:ext cx="14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Contact ratio = CR = </a:t>
              </a:r>
            </a:p>
          </p:txBody>
        </p:sp>
      </p:grpSp>
      <p:sp>
        <p:nvSpPr>
          <p:cNvPr id="106516" name="Text Box 20"/>
          <p:cNvSpPr txBox="1">
            <a:spLocks noChangeArrowheads="1"/>
          </p:cNvSpPr>
          <p:nvPr/>
        </p:nvSpPr>
        <p:spPr bwMode="auto">
          <a:xfrm>
            <a:off x="3581401" y="2743200"/>
            <a:ext cx="36417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      length of path of contact</a:t>
            </a:r>
          </a:p>
          <a:p>
            <a:r>
              <a:rPr lang="en-US" altLang="en-US"/>
              <a:t>= ---------------------------------------</a:t>
            </a:r>
          </a:p>
          <a:p>
            <a:r>
              <a:rPr lang="en-US" altLang="en-US"/>
              <a:t>            Base pitch</a:t>
            </a:r>
          </a:p>
        </p:txBody>
      </p:sp>
      <p:sp>
        <p:nvSpPr>
          <p:cNvPr id="106519" name="Text Box 23"/>
          <p:cNvSpPr txBox="1">
            <a:spLocks noChangeArrowheads="1"/>
          </p:cNvSpPr>
          <p:nvPr/>
        </p:nvSpPr>
        <p:spPr bwMode="auto">
          <a:xfrm>
            <a:off x="3505201" y="5715000"/>
            <a:ext cx="3641725" cy="9159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      length of arc of contact</a:t>
            </a:r>
          </a:p>
          <a:p>
            <a:r>
              <a:rPr lang="en-US" altLang="en-US"/>
              <a:t>= ---------------------------------------</a:t>
            </a:r>
          </a:p>
          <a:p>
            <a:r>
              <a:rPr lang="en-US" altLang="en-US"/>
              <a:t>            Circular pitch</a:t>
            </a:r>
          </a:p>
        </p:txBody>
      </p:sp>
      <p:grpSp>
        <p:nvGrpSpPr>
          <p:cNvPr id="3" name="Group 25"/>
          <p:cNvGrpSpPr>
            <a:grpSpLocks/>
          </p:cNvGrpSpPr>
          <p:nvPr/>
        </p:nvGrpSpPr>
        <p:grpSpPr bwMode="auto">
          <a:xfrm>
            <a:off x="3581401" y="3810000"/>
            <a:ext cx="3641725" cy="922338"/>
            <a:chOff x="1296" y="2400"/>
            <a:chExt cx="2294" cy="581"/>
          </a:xfrm>
        </p:grpSpPr>
        <p:sp>
          <p:nvSpPr>
            <p:cNvPr id="16407" name="Text Box 21"/>
            <p:cNvSpPr txBox="1">
              <a:spLocks noChangeArrowheads="1"/>
            </p:cNvSpPr>
            <p:nvPr/>
          </p:nvSpPr>
          <p:spPr bwMode="auto">
            <a:xfrm>
              <a:off x="1296" y="2400"/>
              <a:ext cx="229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      length of path of contact</a:t>
              </a:r>
            </a:p>
            <a:p>
              <a:r>
                <a:rPr lang="en-US" altLang="en-US"/>
                <a:t>= ---------------------------------------</a:t>
              </a:r>
            </a:p>
            <a:p>
              <a:r>
                <a:rPr lang="en-US" altLang="en-US"/>
                <a:t>            </a:t>
              </a:r>
            </a:p>
          </p:txBody>
        </p:sp>
        <p:graphicFrame>
          <p:nvGraphicFramePr>
            <p:cNvPr id="16391" name="Object 24"/>
            <p:cNvGraphicFramePr>
              <a:graphicFrameLocks noChangeAspect="1"/>
            </p:cNvGraphicFramePr>
            <p:nvPr/>
          </p:nvGraphicFramePr>
          <p:xfrm>
            <a:off x="2046" y="2736"/>
            <a:ext cx="659" cy="245"/>
          </p:xfrm>
          <a:graphic>
            <a:graphicData uri="http://schemas.openxmlformats.org/presentationml/2006/ole">
              <mc:AlternateContent xmlns:mc="http://schemas.openxmlformats.org/markup-compatibility/2006">
                <mc:Choice xmlns:v="urn:schemas-microsoft-com:vml" Requires="v">
                  <p:oleObj spid="_x0000_s16562" name="Equation" r:id="rId5" imgW="545760" imgH="203040" progId="Equation.3">
                    <p:embed/>
                  </p:oleObj>
                </mc:Choice>
                <mc:Fallback>
                  <p:oleObj name="Equation" r:id="rId5" imgW="545760" imgH="203040" progId="Equation.3">
                    <p:embed/>
                    <p:pic>
                      <p:nvPicPr>
                        <p:cNvPr id="16391"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2736"/>
                          <a:ext cx="659"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Group 27"/>
          <p:cNvGrpSpPr>
            <a:grpSpLocks/>
          </p:cNvGrpSpPr>
          <p:nvPr/>
        </p:nvGrpSpPr>
        <p:grpSpPr bwMode="auto">
          <a:xfrm>
            <a:off x="3505201" y="4876800"/>
            <a:ext cx="3641725" cy="915988"/>
            <a:chOff x="1248" y="3072"/>
            <a:chExt cx="2294" cy="577"/>
          </a:xfrm>
        </p:grpSpPr>
        <p:sp>
          <p:nvSpPr>
            <p:cNvPr id="16406" name="Text Box 22"/>
            <p:cNvSpPr txBox="1">
              <a:spLocks noChangeArrowheads="1"/>
            </p:cNvSpPr>
            <p:nvPr/>
          </p:nvSpPr>
          <p:spPr bwMode="auto">
            <a:xfrm>
              <a:off x="1248" y="3072"/>
              <a:ext cx="229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      length of arc of contact</a:t>
              </a:r>
            </a:p>
            <a:p>
              <a:r>
                <a:rPr lang="en-US" altLang="en-US"/>
                <a:t>= ---------------------------------------</a:t>
              </a:r>
            </a:p>
            <a:p>
              <a:r>
                <a:rPr lang="en-US" altLang="en-US"/>
                <a:t>            </a:t>
              </a:r>
            </a:p>
          </p:txBody>
        </p:sp>
        <p:graphicFrame>
          <p:nvGraphicFramePr>
            <p:cNvPr id="16390" name="Object 26"/>
            <p:cNvGraphicFramePr>
              <a:graphicFrameLocks noChangeAspect="1"/>
            </p:cNvGraphicFramePr>
            <p:nvPr/>
          </p:nvGraphicFramePr>
          <p:xfrm>
            <a:off x="2242" y="3425"/>
            <a:ext cx="307" cy="188"/>
          </p:xfrm>
          <a:graphic>
            <a:graphicData uri="http://schemas.openxmlformats.org/presentationml/2006/ole">
              <mc:AlternateContent xmlns:mc="http://schemas.openxmlformats.org/markup-compatibility/2006">
                <mc:Choice xmlns:v="urn:schemas-microsoft-com:vml" Requires="v">
                  <p:oleObj spid="_x0000_s16563" name="Equation" r:id="rId7" imgW="228600" imgH="139680" progId="Equation.3">
                    <p:embed/>
                  </p:oleObj>
                </mc:Choice>
                <mc:Fallback>
                  <p:oleObj name="Equation" r:id="rId7" imgW="228600" imgH="139680" progId="Equation.3">
                    <p:embed/>
                    <p:pic>
                      <p:nvPicPr>
                        <p:cNvPr id="1639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2" y="3425"/>
                          <a:ext cx="307"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401" name="Group 26"/>
          <p:cNvGrpSpPr>
            <a:grpSpLocks/>
          </p:cNvGrpSpPr>
          <p:nvPr/>
        </p:nvGrpSpPr>
        <p:grpSpPr bwMode="auto">
          <a:xfrm>
            <a:off x="7010400" y="1524001"/>
            <a:ext cx="2846388" cy="2378075"/>
            <a:chOff x="3456" y="960"/>
            <a:chExt cx="1793" cy="1498"/>
          </a:xfrm>
        </p:grpSpPr>
        <p:graphicFrame>
          <p:nvGraphicFramePr>
            <p:cNvPr id="16386" name="Object 9"/>
            <p:cNvGraphicFramePr>
              <a:graphicFrameLocks noChangeAspect="1"/>
            </p:cNvGraphicFramePr>
            <p:nvPr/>
          </p:nvGraphicFramePr>
          <p:xfrm>
            <a:off x="3504" y="1344"/>
            <a:ext cx="408" cy="374"/>
          </p:xfrm>
          <a:graphic>
            <a:graphicData uri="http://schemas.openxmlformats.org/presentationml/2006/ole">
              <mc:AlternateContent xmlns:mc="http://schemas.openxmlformats.org/markup-compatibility/2006">
                <mc:Choice xmlns:v="urn:schemas-microsoft-com:vml" Requires="v">
                  <p:oleObj spid="_x0000_s16564" name="Equation" r:id="rId9" imgW="152280" imgH="139680" progId="Equation.3">
                    <p:embed/>
                  </p:oleObj>
                </mc:Choice>
                <mc:Fallback>
                  <p:oleObj name="Equation" r:id="rId9" imgW="152280" imgH="139680" progId="Equation.3">
                    <p:embed/>
                    <p:pic>
                      <p:nvPicPr>
                        <p:cNvPr id="16386"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4" y="1344"/>
                          <a:ext cx="408" cy="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7" name="Object 11"/>
            <p:cNvGraphicFramePr>
              <a:graphicFrameLocks noChangeAspect="1"/>
            </p:cNvGraphicFramePr>
            <p:nvPr/>
          </p:nvGraphicFramePr>
          <p:xfrm>
            <a:off x="3552" y="1680"/>
            <a:ext cx="300" cy="400"/>
          </p:xfrm>
          <a:graphic>
            <a:graphicData uri="http://schemas.openxmlformats.org/presentationml/2006/ole">
              <mc:AlternateContent xmlns:mc="http://schemas.openxmlformats.org/markup-compatibility/2006">
                <mc:Choice xmlns:v="urn:schemas-microsoft-com:vml" Requires="v">
                  <p:oleObj spid="_x0000_s16565" name="Equation" r:id="rId11" imgW="152280" imgH="203040" progId="Equation.3">
                    <p:embed/>
                  </p:oleObj>
                </mc:Choice>
                <mc:Fallback>
                  <p:oleObj name="Equation" r:id="rId11" imgW="152280" imgH="203040" progId="Equation.3">
                    <p:embed/>
                    <p:pic>
                      <p:nvPicPr>
                        <p:cNvPr id="16387"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2" y="1680"/>
                          <a:ext cx="300"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8" name="Object 13"/>
            <p:cNvGraphicFramePr>
              <a:graphicFrameLocks noChangeAspect="1"/>
            </p:cNvGraphicFramePr>
            <p:nvPr/>
          </p:nvGraphicFramePr>
          <p:xfrm>
            <a:off x="3600" y="2016"/>
            <a:ext cx="340" cy="442"/>
          </p:xfrm>
          <a:graphic>
            <a:graphicData uri="http://schemas.openxmlformats.org/presentationml/2006/ole">
              <mc:AlternateContent xmlns:mc="http://schemas.openxmlformats.org/markup-compatibility/2006">
                <mc:Choice xmlns:v="urn:schemas-microsoft-com:vml" Requires="v">
                  <p:oleObj spid="_x0000_s16566" name="Equation" r:id="rId13" imgW="126720" imgH="164880" progId="Equation.3">
                    <p:embed/>
                  </p:oleObj>
                </mc:Choice>
                <mc:Fallback>
                  <p:oleObj name="Equation" r:id="rId13" imgW="126720" imgH="164880" progId="Equation.3">
                    <p:embed/>
                    <p:pic>
                      <p:nvPicPr>
                        <p:cNvPr id="16388"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0" y="2016"/>
                          <a:ext cx="340"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2" name="Text Box 15"/>
            <p:cNvSpPr txBox="1">
              <a:spLocks noChangeArrowheads="1"/>
            </p:cNvSpPr>
            <p:nvPr/>
          </p:nvSpPr>
          <p:spPr bwMode="auto">
            <a:xfrm>
              <a:off x="3792" y="1056"/>
              <a:ext cx="12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 Angle Of Action</a:t>
              </a:r>
            </a:p>
          </p:txBody>
        </p:sp>
        <p:sp>
          <p:nvSpPr>
            <p:cNvPr id="16403" name="Text Box 16"/>
            <p:cNvSpPr txBox="1">
              <a:spLocks noChangeArrowheads="1"/>
            </p:cNvSpPr>
            <p:nvPr/>
          </p:nvSpPr>
          <p:spPr bwMode="auto">
            <a:xfrm>
              <a:off x="3792" y="1392"/>
              <a:ext cx="14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 Angle Of Approach</a:t>
              </a:r>
            </a:p>
          </p:txBody>
        </p:sp>
        <p:sp>
          <p:nvSpPr>
            <p:cNvPr id="16404" name="Text Box 17"/>
            <p:cNvSpPr txBox="1">
              <a:spLocks noChangeArrowheads="1"/>
            </p:cNvSpPr>
            <p:nvPr/>
          </p:nvSpPr>
          <p:spPr bwMode="auto">
            <a:xfrm>
              <a:off x="3840" y="1728"/>
              <a:ext cx="12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 Angle Of Recess</a:t>
              </a:r>
            </a:p>
          </p:txBody>
        </p:sp>
        <p:graphicFrame>
          <p:nvGraphicFramePr>
            <p:cNvPr id="16389" name="Object 23"/>
            <p:cNvGraphicFramePr>
              <a:graphicFrameLocks noChangeAspect="1"/>
            </p:cNvGraphicFramePr>
            <p:nvPr/>
          </p:nvGraphicFramePr>
          <p:xfrm>
            <a:off x="3456" y="960"/>
            <a:ext cx="346" cy="440"/>
          </p:xfrm>
          <a:graphic>
            <a:graphicData uri="http://schemas.openxmlformats.org/presentationml/2006/ole">
              <mc:AlternateContent xmlns:mc="http://schemas.openxmlformats.org/markup-compatibility/2006">
                <mc:Choice xmlns:v="urn:schemas-microsoft-com:vml" Requires="v">
                  <p:oleObj spid="_x0000_s16567" name="Equation" r:id="rId15" imgW="139680" imgH="177480" progId="Equation.3">
                    <p:embed/>
                  </p:oleObj>
                </mc:Choice>
                <mc:Fallback>
                  <p:oleObj name="Equation" r:id="rId15" imgW="139680" imgH="177480" progId="Equation.3">
                    <p:embed/>
                    <p:pic>
                      <p:nvPicPr>
                        <p:cNvPr id="16389"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6" y="960"/>
                          <a:ext cx="346" cy="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5" name="Text Box 17"/>
            <p:cNvSpPr txBox="1">
              <a:spLocks noChangeArrowheads="1"/>
            </p:cNvSpPr>
            <p:nvPr/>
          </p:nvSpPr>
          <p:spPr bwMode="auto">
            <a:xfrm>
              <a:off x="3936" y="2064"/>
              <a:ext cx="9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 pitch Angle</a:t>
              </a:r>
            </a:p>
          </p:txBody>
        </p:sp>
      </p:grpSp>
    </p:spTree>
    <p:extLst>
      <p:ext uri="{BB962C8B-B14F-4D97-AF65-F5344CB8AC3E}">
        <p14:creationId xmlns:p14="http://schemas.microsoft.com/office/powerpoint/2010/main" val="3594549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1981200" y="-28136"/>
            <a:ext cx="8229600" cy="914400"/>
          </a:xfrm>
        </p:spPr>
        <p:txBody>
          <a:bodyPr/>
          <a:lstStyle/>
          <a:p>
            <a:r>
              <a:rPr lang="en-US" altLang="en-US" dirty="0"/>
              <a:t>Interference in involutes gears </a:t>
            </a:r>
          </a:p>
        </p:txBody>
      </p:sp>
      <p:sp>
        <p:nvSpPr>
          <p:cNvPr id="107526" name="Rectangle 6"/>
          <p:cNvSpPr>
            <a:spLocks noGrp="1" noChangeArrowheads="1"/>
          </p:cNvSpPr>
          <p:nvPr>
            <p:ph idx="1"/>
          </p:nvPr>
        </p:nvSpPr>
        <p:spPr>
          <a:xfrm>
            <a:off x="422031" y="2332990"/>
            <a:ext cx="5902569" cy="4023360"/>
          </a:xfrm>
        </p:spPr>
        <p:txBody>
          <a:bodyPr>
            <a:normAutofit/>
          </a:bodyPr>
          <a:lstStyle/>
          <a:p>
            <a:pPr>
              <a:lnSpc>
                <a:spcPct val="80000"/>
              </a:lnSpc>
            </a:pPr>
            <a:r>
              <a:rPr lang="en-US" altLang="en-US" sz="2400" dirty="0"/>
              <a:t>If the radius of the addendum circle of the pinion is increased to O</a:t>
            </a:r>
            <a:r>
              <a:rPr lang="en-US" altLang="en-US" sz="2400" baseline="-25000" dirty="0"/>
              <a:t>1</a:t>
            </a:r>
            <a:r>
              <a:rPr lang="en-US" altLang="en-US" sz="2400" dirty="0"/>
              <a:t>N, the point of contact L will move </a:t>
            </a:r>
          </a:p>
          <a:p>
            <a:pPr>
              <a:lnSpc>
                <a:spcPct val="80000"/>
              </a:lnSpc>
            </a:pPr>
            <a:r>
              <a:rPr lang="en-US" altLang="en-US" sz="2400" dirty="0"/>
              <a:t>When the axis is further increased, the point of contact L will be on the inside of the base circle of the wheel &amp; not on the involute profile of the tooth on the wheel.</a:t>
            </a:r>
          </a:p>
          <a:p>
            <a:pPr>
              <a:lnSpc>
                <a:spcPct val="80000"/>
              </a:lnSpc>
            </a:pPr>
            <a:r>
              <a:rPr lang="en-US" altLang="en-US" sz="2400" dirty="0"/>
              <a:t>Similarly if the radius of the addendum circle of the wheel increases beyond the O</a:t>
            </a:r>
            <a:r>
              <a:rPr lang="en-US" altLang="en-US" sz="2400" baseline="-25000" dirty="0"/>
              <a:t>2</a:t>
            </a:r>
            <a:r>
              <a:rPr lang="en-US" altLang="en-US" sz="2400" dirty="0"/>
              <a:t>M, then the tip of the tooth on the wheel will cause interference with the pinion </a:t>
            </a:r>
          </a:p>
          <a:p>
            <a:pPr>
              <a:lnSpc>
                <a:spcPct val="80000"/>
              </a:lnSpc>
            </a:pPr>
            <a:r>
              <a:rPr lang="en-US" altLang="en-US" sz="2400" dirty="0"/>
              <a:t>Points M &amp; N  are called interference points </a:t>
            </a:r>
          </a:p>
        </p:txBody>
      </p:sp>
      <p:sp>
        <p:nvSpPr>
          <p:cNvPr id="9"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E5B8BC5-29E9-4D7C-B5AF-1951AE83D2D5}" type="slidenum">
              <a:rPr lang="en-US" altLang="en-US">
                <a:solidFill>
                  <a:srgbClr val="898989"/>
                </a:solidFill>
              </a:rPr>
              <a:pPr/>
              <a:t>49</a:t>
            </a:fld>
            <a:endParaRPr lang="en-US" altLang="en-US">
              <a:solidFill>
                <a:srgbClr val="898989"/>
              </a:solidFill>
            </a:endParaRPr>
          </a:p>
        </p:txBody>
      </p:sp>
      <p:sp>
        <p:nvSpPr>
          <p:cNvPr id="107525" name="Text Box 5"/>
          <p:cNvSpPr txBox="1">
            <a:spLocks noChangeArrowheads="1"/>
          </p:cNvSpPr>
          <p:nvPr/>
        </p:nvSpPr>
        <p:spPr bwMode="auto">
          <a:xfrm>
            <a:off x="422031" y="599806"/>
            <a:ext cx="115355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dirty="0"/>
              <a:t>The phenomenon when the tip of tooth undercuts the root of its mating gear is known as interference </a:t>
            </a:r>
            <a:r>
              <a:rPr lang="en-US" altLang="en-US" sz="2400" dirty="0">
                <a:solidFill>
                  <a:srgbClr val="FF0000"/>
                </a:solidFill>
              </a:rPr>
              <a:t>OR</a:t>
            </a:r>
            <a:r>
              <a:rPr lang="en-US" altLang="en-US" sz="2400" dirty="0"/>
              <a:t> contact of portion of the two tooth profiles which are not conjugate is called interference.   </a:t>
            </a:r>
          </a:p>
        </p:txBody>
      </p:sp>
      <p:pic>
        <p:nvPicPr>
          <p:cNvPr id="870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4" y="3886200"/>
            <a:ext cx="42687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7" descr="Involute_wheel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22567" y="1600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01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7525">
                                            <p:txEl>
                                              <p:pRg st="0" end="0"/>
                                            </p:txEl>
                                          </p:spTgt>
                                        </p:tgtEl>
                                        <p:attrNameLst>
                                          <p:attrName>style.visibility</p:attrName>
                                        </p:attrNameLst>
                                      </p:cBhvr>
                                      <p:to>
                                        <p:strVal val="visible"/>
                                      </p:to>
                                    </p:set>
                                    <p:animEffect transition="in" filter="fade">
                                      <p:cBhvr>
                                        <p:cTn id="7" dur="500"/>
                                        <p:tgtEl>
                                          <p:spTgt spid="1075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7526">
                                            <p:txEl>
                                              <p:pRg st="0" end="0"/>
                                            </p:txEl>
                                          </p:spTgt>
                                        </p:tgtEl>
                                        <p:attrNameLst>
                                          <p:attrName>style.visibility</p:attrName>
                                        </p:attrNameLst>
                                      </p:cBhvr>
                                      <p:to>
                                        <p:strVal val="visible"/>
                                      </p:to>
                                    </p:set>
                                    <p:animEffect transition="in" filter="blinds(horizontal)">
                                      <p:cBhvr>
                                        <p:cTn id="12" dur="1000"/>
                                        <p:tgtEl>
                                          <p:spTgt spid="107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7526">
                                            <p:txEl>
                                              <p:pRg st="1" end="1"/>
                                            </p:txEl>
                                          </p:spTgt>
                                        </p:tgtEl>
                                        <p:attrNameLst>
                                          <p:attrName>style.visibility</p:attrName>
                                        </p:attrNameLst>
                                      </p:cBhvr>
                                      <p:to>
                                        <p:strVal val="visible"/>
                                      </p:to>
                                    </p:set>
                                    <p:animEffect transition="in" filter="blinds(horizontal)">
                                      <p:cBhvr>
                                        <p:cTn id="17" dur="1000"/>
                                        <p:tgtEl>
                                          <p:spTgt spid="107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7526">
                                            <p:txEl>
                                              <p:pRg st="2" end="2"/>
                                            </p:txEl>
                                          </p:spTgt>
                                        </p:tgtEl>
                                        <p:attrNameLst>
                                          <p:attrName>style.visibility</p:attrName>
                                        </p:attrNameLst>
                                      </p:cBhvr>
                                      <p:to>
                                        <p:strVal val="visible"/>
                                      </p:to>
                                    </p:set>
                                    <p:animEffect transition="in" filter="blinds(horizontal)">
                                      <p:cBhvr>
                                        <p:cTn id="22" dur="1000"/>
                                        <p:tgtEl>
                                          <p:spTgt spid="107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7526">
                                            <p:txEl>
                                              <p:pRg st="3" end="3"/>
                                            </p:txEl>
                                          </p:spTgt>
                                        </p:tgtEl>
                                        <p:attrNameLst>
                                          <p:attrName>style.visibility</p:attrName>
                                        </p:attrNameLst>
                                      </p:cBhvr>
                                      <p:to>
                                        <p:strVal val="visible"/>
                                      </p:to>
                                    </p:set>
                                    <p:animEffect transition="in" filter="blinds(horizontal)">
                                      <p:cBhvr>
                                        <p:cTn id="27" dur="1000"/>
                                        <p:tgtEl>
                                          <p:spTgt spid="1075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ear-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87484" y="2041208"/>
            <a:ext cx="346392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304800" y="990600"/>
            <a:ext cx="3352800" cy="762000"/>
          </a:xfrm>
          <a:prstGeom prst="rect">
            <a:avLst/>
          </a:prstGeom>
          <a:noFill/>
          <a:ln w="9525">
            <a:noFill/>
            <a:miter lim="800000"/>
            <a:headEnd/>
            <a:tailEnd/>
          </a:ln>
          <a:effectLst/>
        </p:spPr>
        <p:txBody>
          <a:bodyPr anchor="ctr"/>
          <a:lstStyle/>
          <a:p>
            <a:pPr eaLnBrk="1" hangingPunct="1">
              <a:defRPr/>
            </a:pPr>
            <a:r>
              <a:rPr lang="en-US" sz="2400" b="1" dirty="0">
                <a:solidFill>
                  <a:schemeClr val="accent2"/>
                </a:solidFill>
                <a:latin typeface="Tahoma" charset="0"/>
              </a:rPr>
              <a:t>Friction Discs</a:t>
            </a:r>
            <a:endParaRPr lang="en-US" sz="4400" b="1" dirty="0">
              <a:solidFill>
                <a:schemeClr val="accent2"/>
              </a:solidFill>
              <a:latin typeface="Tahoma" charset="0"/>
            </a:endParaRPr>
          </a:p>
        </p:txBody>
      </p:sp>
    </p:spTree>
    <p:extLst>
      <p:ext uri="{BB962C8B-B14F-4D97-AF65-F5344CB8AC3E}">
        <p14:creationId xmlns:p14="http://schemas.microsoft.com/office/powerpoint/2010/main" val="1040325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rtlCol="0">
            <a:normAutofit/>
          </a:bodyPr>
          <a:lstStyle/>
          <a:p>
            <a:pPr>
              <a:defRPr/>
            </a:pPr>
            <a:r>
              <a:rPr lang="en-US" sz="4000"/>
              <a:t>Methods to avoid interference &amp; its effects </a:t>
            </a:r>
          </a:p>
        </p:txBody>
      </p:sp>
      <p:sp>
        <p:nvSpPr>
          <p:cNvPr id="108549" name="Rectangle 5"/>
          <p:cNvSpPr>
            <a:spLocks noGrp="1" noChangeArrowheads="1"/>
          </p:cNvSpPr>
          <p:nvPr>
            <p:ph idx="1"/>
          </p:nvPr>
        </p:nvSpPr>
        <p:spPr>
          <a:xfrm>
            <a:off x="1981200" y="1905000"/>
            <a:ext cx="8229600" cy="2819400"/>
          </a:xfrm>
        </p:spPr>
        <p:txBody>
          <a:bodyPr/>
          <a:lstStyle/>
          <a:p>
            <a:pPr marL="609600" indent="-609600">
              <a:buFontTx/>
              <a:buAutoNum type="arabicParenR"/>
            </a:pPr>
            <a:r>
              <a:rPr lang="en-US" altLang="en-US"/>
              <a:t>Under cutting</a:t>
            </a:r>
          </a:p>
          <a:p>
            <a:pPr marL="609600" indent="-609600">
              <a:buFontTx/>
              <a:buAutoNum type="arabicParenR"/>
            </a:pPr>
            <a:r>
              <a:rPr lang="en-US" altLang="en-US"/>
              <a:t>Increasing the centre distance</a:t>
            </a:r>
          </a:p>
          <a:p>
            <a:pPr marL="609600" indent="-609600">
              <a:buFontTx/>
              <a:buAutoNum type="arabicParenR"/>
            </a:pPr>
            <a:r>
              <a:rPr lang="en-US" altLang="en-US"/>
              <a:t>By tooth correction</a:t>
            </a:r>
          </a:p>
          <a:p>
            <a:pPr marL="609600" indent="-609600">
              <a:buFontTx/>
              <a:buAutoNum type="arabicParenR"/>
            </a:pPr>
            <a:r>
              <a:rPr lang="en-US" altLang="en-US"/>
              <a:t>Height of the teeth may be reduced </a:t>
            </a:r>
            <a:endParaRPr lang="en-US" altLang="en-US" b="1" u="sng"/>
          </a:p>
        </p:txBody>
      </p:sp>
      <p:sp>
        <p:nvSpPr>
          <p:cNvPr id="6"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9B7A1D8-30AF-4853-8428-1EA6E96F8CCB}" type="slidenum">
              <a:rPr lang="en-US" altLang="en-US">
                <a:solidFill>
                  <a:srgbClr val="898989"/>
                </a:solidFill>
              </a:rPr>
              <a:pPr/>
              <a:t>50</a:t>
            </a:fld>
            <a:endParaRPr lang="en-US" altLang="en-US">
              <a:solidFill>
                <a:srgbClr val="898989"/>
              </a:solidFill>
            </a:endParaRPr>
          </a:p>
        </p:txBody>
      </p:sp>
    </p:spTree>
    <p:extLst>
      <p:ext uri="{BB962C8B-B14F-4D97-AF65-F5344CB8AC3E}">
        <p14:creationId xmlns:p14="http://schemas.microsoft.com/office/powerpoint/2010/main" val="3108344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8549">
                                            <p:txEl>
                                              <p:pRg st="0" end="0"/>
                                            </p:txEl>
                                          </p:spTgt>
                                        </p:tgtEl>
                                        <p:attrNameLst>
                                          <p:attrName>style.visibility</p:attrName>
                                        </p:attrNameLst>
                                      </p:cBhvr>
                                      <p:to>
                                        <p:strVal val="visible"/>
                                      </p:to>
                                    </p:set>
                                    <p:anim calcmode="discrete" valueType="clr">
                                      <p:cBhvr override="childStyle">
                                        <p:cTn id="7" dur="80"/>
                                        <p:tgtEl>
                                          <p:spTgt spid="1085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854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854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8549">
                                            <p:txEl>
                                              <p:pRg st="1" end="1"/>
                                            </p:txEl>
                                          </p:spTgt>
                                        </p:tgtEl>
                                        <p:attrNameLst>
                                          <p:attrName>style.visibility</p:attrName>
                                        </p:attrNameLst>
                                      </p:cBhvr>
                                      <p:to>
                                        <p:strVal val="visible"/>
                                      </p:to>
                                    </p:set>
                                    <p:anim calcmode="discrete" valueType="clr">
                                      <p:cBhvr override="childStyle">
                                        <p:cTn id="14" dur="80"/>
                                        <p:tgtEl>
                                          <p:spTgt spid="10854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854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8549">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8549">
                                            <p:txEl>
                                              <p:pRg st="2" end="2"/>
                                            </p:txEl>
                                          </p:spTgt>
                                        </p:tgtEl>
                                        <p:attrNameLst>
                                          <p:attrName>style.visibility</p:attrName>
                                        </p:attrNameLst>
                                      </p:cBhvr>
                                      <p:to>
                                        <p:strVal val="visible"/>
                                      </p:to>
                                    </p:set>
                                    <p:anim calcmode="discrete" valueType="clr">
                                      <p:cBhvr override="childStyle">
                                        <p:cTn id="21" dur="80"/>
                                        <p:tgtEl>
                                          <p:spTgt spid="10854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854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8549">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08549">
                                            <p:txEl>
                                              <p:pRg st="3" end="3"/>
                                            </p:txEl>
                                          </p:spTgt>
                                        </p:tgtEl>
                                        <p:attrNameLst>
                                          <p:attrName>style.visibility</p:attrName>
                                        </p:attrNameLst>
                                      </p:cBhvr>
                                      <p:to>
                                        <p:strVal val="visible"/>
                                      </p:to>
                                    </p:set>
                                    <p:anim calcmode="discrete" valueType="clr">
                                      <p:cBhvr override="childStyle">
                                        <p:cTn id="28" dur="80"/>
                                        <p:tgtEl>
                                          <p:spTgt spid="10854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854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0854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225082" y="221883"/>
            <a:ext cx="11859065" cy="1325563"/>
          </a:xfrm>
        </p:spPr>
        <p:txBody>
          <a:bodyPr rtlCol="0">
            <a:normAutofit/>
          </a:bodyPr>
          <a:lstStyle/>
          <a:p>
            <a:pPr>
              <a:defRPr/>
            </a:pPr>
            <a:r>
              <a:rPr lang="en-US" sz="4000" dirty="0"/>
              <a:t>Minimum number of teeth required to avoid interference</a:t>
            </a:r>
          </a:p>
        </p:txBody>
      </p:sp>
      <p:sp>
        <p:nvSpPr>
          <p:cNvPr id="109573" name="Rectangle 5"/>
          <p:cNvSpPr>
            <a:spLocks noGrp="1" noChangeArrowheads="1"/>
          </p:cNvSpPr>
          <p:nvPr>
            <p:ph idx="1"/>
          </p:nvPr>
        </p:nvSpPr>
        <p:spPr>
          <a:xfrm>
            <a:off x="225083" y="1547446"/>
            <a:ext cx="6480517" cy="4929554"/>
          </a:xfrm>
        </p:spPr>
        <p:txBody>
          <a:bodyPr>
            <a:normAutofit lnSpcReduction="10000"/>
          </a:bodyPr>
          <a:lstStyle/>
          <a:p>
            <a:pPr>
              <a:lnSpc>
                <a:spcPct val="80000"/>
              </a:lnSpc>
            </a:pPr>
            <a:r>
              <a:rPr lang="en-US" altLang="en-US" sz="2400" dirty="0"/>
              <a:t>Pinion turns counter-clockwise &amp; drives the gear</a:t>
            </a:r>
          </a:p>
          <a:p>
            <a:pPr>
              <a:lnSpc>
                <a:spcPct val="80000"/>
              </a:lnSpc>
            </a:pPr>
            <a:r>
              <a:rPr lang="en-US" altLang="en-US" sz="2400" dirty="0"/>
              <a:t>CD = common tangent</a:t>
            </a:r>
          </a:p>
          <a:p>
            <a:pPr>
              <a:lnSpc>
                <a:spcPct val="80000"/>
              </a:lnSpc>
            </a:pPr>
            <a:r>
              <a:rPr lang="en-US" altLang="en-US" sz="2400" dirty="0"/>
              <a:t>C &amp; D interference points</a:t>
            </a:r>
          </a:p>
          <a:p>
            <a:pPr>
              <a:lnSpc>
                <a:spcPct val="80000"/>
              </a:lnSpc>
            </a:pPr>
            <a:r>
              <a:rPr lang="en-US" altLang="en-US" sz="2400" dirty="0"/>
              <a:t>If the path of contact does not extend beyond either of these points, interference is avoided</a:t>
            </a:r>
          </a:p>
          <a:p>
            <a:pPr>
              <a:lnSpc>
                <a:spcPct val="80000"/>
              </a:lnSpc>
            </a:pPr>
            <a:r>
              <a:rPr lang="en-US" altLang="en-US" sz="2400" dirty="0"/>
              <a:t>O</a:t>
            </a:r>
            <a:r>
              <a:rPr lang="en-US" altLang="en-US" sz="2400" baseline="-25000" dirty="0"/>
              <a:t>1</a:t>
            </a:r>
            <a:r>
              <a:rPr lang="en-US" altLang="en-US" sz="2400" dirty="0"/>
              <a:t>D = limiting value of addendum circle radius of pinion</a:t>
            </a:r>
          </a:p>
          <a:p>
            <a:pPr>
              <a:lnSpc>
                <a:spcPct val="80000"/>
              </a:lnSpc>
              <a:buFontTx/>
              <a:buNone/>
            </a:pPr>
            <a:r>
              <a:rPr lang="en-US" altLang="en-US" sz="2400" dirty="0"/>
              <a:t>   O</a:t>
            </a:r>
            <a:r>
              <a:rPr lang="en-US" altLang="en-US" sz="2400" baseline="-25000" dirty="0"/>
              <a:t>2</a:t>
            </a:r>
            <a:r>
              <a:rPr lang="en-US" altLang="en-US" sz="2400" dirty="0"/>
              <a:t>C = limiting value of addendum circle radius of gear</a:t>
            </a:r>
          </a:p>
          <a:p>
            <a:pPr>
              <a:lnSpc>
                <a:spcPct val="80000"/>
              </a:lnSpc>
            </a:pPr>
            <a:r>
              <a:rPr lang="en-US" altLang="en-US" sz="2400" dirty="0"/>
              <a:t>Each addendum circle radius is compared with its limiting value to determine whether there will be a interference</a:t>
            </a:r>
          </a:p>
          <a:p>
            <a:pPr>
              <a:lnSpc>
                <a:spcPct val="80000"/>
              </a:lnSpc>
            </a:pPr>
            <a:r>
              <a:rPr lang="en-US" altLang="en-US" sz="2400" dirty="0"/>
              <a:t>Interference likely to occur on pinion than on gear, and in this case, the critical radius is O</a:t>
            </a:r>
            <a:r>
              <a:rPr lang="en-US" altLang="en-US" sz="2400" baseline="-25000" dirty="0"/>
              <a:t>2</a:t>
            </a:r>
            <a:r>
              <a:rPr lang="en-US" altLang="en-US" sz="2400" dirty="0"/>
              <a:t>C, which limits the number of teeth on pinion</a:t>
            </a:r>
          </a:p>
        </p:txBody>
      </p:sp>
      <p:sp>
        <p:nvSpPr>
          <p:cNvPr id="7" name="Slide Number Placeholder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2284C0D-BA5A-4ACD-9014-F0377062B370}" type="slidenum">
              <a:rPr lang="en-US" altLang="en-US">
                <a:solidFill>
                  <a:srgbClr val="898989"/>
                </a:solidFill>
              </a:rPr>
              <a:pPr/>
              <a:t>51</a:t>
            </a:fld>
            <a:endParaRPr lang="en-US" altLang="en-US">
              <a:solidFill>
                <a:srgbClr val="898989"/>
              </a:solidFill>
            </a:endParaRPr>
          </a:p>
        </p:txBody>
      </p:sp>
      <p:pic>
        <p:nvPicPr>
          <p:cNvPr id="890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846" y="1547446"/>
            <a:ext cx="5840301" cy="370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301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78C17C4-5352-40D7-A476-1A106957D226}" type="slidenum">
              <a:rPr lang="en-US" altLang="en-US">
                <a:solidFill>
                  <a:srgbClr val="898989"/>
                </a:solidFill>
              </a:rPr>
              <a:pPr/>
              <a:t>52</a:t>
            </a:fld>
            <a:endParaRPr lang="en-US" altLang="en-US">
              <a:solidFill>
                <a:srgbClr val="898989"/>
              </a:solidFill>
            </a:endParaRPr>
          </a:p>
        </p:txBody>
      </p:sp>
      <p:sp>
        <p:nvSpPr>
          <p:cNvPr id="110596" name="Text Box 4"/>
          <p:cNvSpPr txBox="1">
            <a:spLocks noChangeArrowheads="1"/>
          </p:cNvSpPr>
          <p:nvPr/>
        </p:nvSpPr>
        <p:spPr bwMode="auto">
          <a:xfrm>
            <a:off x="1981201" y="0"/>
            <a:ext cx="475456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O</a:t>
            </a:r>
            <a:r>
              <a:rPr lang="en-US" altLang="en-US" baseline="-25000"/>
              <a:t>1</a:t>
            </a:r>
            <a:r>
              <a:rPr lang="en-US" altLang="en-US"/>
              <a:t>P = pitch circle radius of pinion = r = mt/2</a:t>
            </a:r>
          </a:p>
          <a:p>
            <a:r>
              <a:rPr lang="en-US" altLang="en-US"/>
              <a:t>O</a:t>
            </a:r>
            <a:r>
              <a:rPr lang="en-US" altLang="en-US" baseline="-25000"/>
              <a:t>2</a:t>
            </a:r>
            <a:r>
              <a:rPr lang="en-US" altLang="en-US"/>
              <a:t>P = pitch circle radius of gear = R = mT/2</a:t>
            </a:r>
          </a:p>
          <a:p>
            <a:r>
              <a:rPr lang="en-US" altLang="en-US"/>
              <a:t>O</a:t>
            </a:r>
            <a:r>
              <a:rPr lang="en-US" altLang="en-US" baseline="-25000"/>
              <a:t>2</a:t>
            </a:r>
            <a:r>
              <a:rPr lang="en-US" altLang="en-US"/>
              <a:t>D = Base circle radius of gear = R</a:t>
            </a:r>
            <a:r>
              <a:rPr lang="en-US" altLang="en-US" baseline="-25000"/>
              <a:t>b</a:t>
            </a:r>
          </a:p>
          <a:p>
            <a:r>
              <a:rPr lang="en-US" altLang="en-US"/>
              <a:t>O</a:t>
            </a:r>
            <a:r>
              <a:rPr lang="en-US" altLang="en-US" baseline="-25000"/>
              <a:t>2</a:t>
            </a:r>
            <a:r>
              <a:rPr lang="en-US" altLang="en-US"/>
              <a:t>C = addendum circle radius gear = R</a:t>
            </a:r>
            <a:r>
              <a:rPr lang="en-US" altLang="en-US" baseline="-25000"/>
              <a:t>a</a:t>
            </a:r>
          </a:p>
          <a:p>
            <a:r>
              <a:rPr lang="en-US" altLang="en-US"/>
              <a:t>T = Number of teeth on gear</a:t>
            </a:r>
          </a:p>
          <a:p>
            <a:r>
              <a:rPr lang="en-US" altLang="en-US"/>
              <a:t>t = Number of teeth on pinion</a:t>
            </a:r>
          </a:p>
          <a:p>
            <a:r>
              <a:rPr lang="en-US" altLang="en-US"/>
              <a:t>a</a:t>
            </a:r>
            <a:r>
              <a:rPr lang="en-US" altLang="en-US" baseline="-25000"/>
              <a:t>w </a:t>
            </a:r>
            <a:r>
              <a:rPr lang="en-US" altLang="en-US"/>
              <a:t>= addendum constant of gear </a:t>
            </a:r>
            <a:endParaRPr lang="en-US" altLang="en-US" baseline="-25000"/>
          </a:p>
          <a:p>
            <a:r>
              <a:rPr lang="en-US" altLang="en-US"/>
              <a:t>a</a:t>
            </a:r>
            <a:r>
              <a:rPr lang="en-US" altLang="en-US" baseline="-25000"/>
              <a:t>p</a:t>
            </a:r>
            <a:r>
              <a:rPr lang="en-US" altLang="en-US"/>
              <a:t> = addendum constant of pinion</a:t>
            </a:r>
          </a:p>
          <a:p>
            <a:r>
              <a:rPr lang="en-US" altLang="en-US"/>
              <a:t>a</a:t>
            </a:r>
            <a:r>
              <a:rPr lang="en-US" altLang="en-US" baseline="-25000"/>
              <a:t>w</a:t>
            </a:r>
            <a:r>
              <a:rPr lang="en-US" altLang="en-US"/>
              <a:t>m = addendum of gear</a:t>
            </a:r>
          </a:p>
          <a:p>
            <a:r>
              <a:rPr lang="en-US" altLang="en-US"/>
              <a:t>a</a:t>
            </a:r>
            <a:r>
              <a:rPr lang="en-US" altLang="en-US" baseline="-25000"/>
              <a:t>p</a:t>
            </a:r>
            <a:r>
              <a:rPr lang="en-US" altLang="en-US"/>
              <a:t>m = addendum of pinion</a:t>
            </a:r>
          </a:p>
          <a:p>
            <a:r>
              <a:rPr lang="en-US" altLang="en-US"/>
              <a:t>G = gear ratio = T/t</a:t>
            </a:r>
          </a:p>
        </p:txBody>
      </p:sp>
      <p:grpSp>
        <p:nvGrpSpPr>
          <p:cNvPr id="2" name="Group 25"/>
          <p:cNvGrpSpPr>
            <a:grpSpLocks/>
          </p:cNvGrpSpPr>
          <p:nvPr/>
        </p:nvGrpSpPr>
        <p:grpSpPr bwMode="auto">
          <a:xfrm>
            <a:off x="1981200" y="3124200"/>
            <a:ext cx="5664200" cy="2471738"/>
            <a:chOff x="384" y="2640"/>
            <a:chExt cx="3568" cy="1557"/>
          </a:xfrm>
        </p:grpSpPr>
        <p:sp>
          <p:nvSpPr>
            <p:cNvPr id="17431" name="Text Box 5"/>
            <p:cNvSpPr txBox="1">
              <a:spLocks noChangeArrowheads="1"/>
            </p:cNvSpPr>
            <p:nvPr/>
          </p:nvSpPr>
          <p:spPr bwMode="auto">
            <a:xfrm>
              <a:off x="384" y="2640"/>
              <a:ext cx="3559"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From the right angle triangle O</a:t>
              </a:r>
              <a:r>
                <a:rPr lang="en-US" altLang="en-US" baseline="-25000"/>
                <a:t>2</a:t>
              </a:r>
              <a:r>
                <a:rPr lang="en-US" altLang="en-US"/>
                <a:t>CD,</a:t>
              </a:r>
            </a:p>
            <a:p>
              <a:r>
                <a:rPr lang="en-US" altLang="en-US"/>
                <a:t>O</a:t>
              </a:r>
              <a:r>
                <a:rPr lang="en-US" altLang="en-US" baseline="-25000"/>
                <a:t>2</a:t>
              </a:r>
              <a:r>
                <a:rPr lang="en-US" altLang="en-US"/>
                <a:t>C</a:t>
              </a:r>
              <a:r>
                <a:rPr lang="en-US" altLang="en-US" baseline="30000"/>
                <a:t>2</a:t>
              </a:r>
              <a:r>
                <a:rPr lang="en-US" altLang="en-US"/>
                <a:t> = O</a:t>
              </a:r>
              <a:r>
                <a:rPr lang="en-US" altLang="en-US" baseline="-25000"/>
                <a:t>2</a:t>
              </a:r>
              <a:r>
                <a:rPr lang="en-US" altLang="en-US"/>
                <a:t>D</a:t>
              </a:r>
              <a:r>
                <a:rPr lang="en-US" altLang="en-US" baseline="30000"/>
                <a:t>2 </a:t>
              </a:r>
              <a:r>
                <a:rPr lang="en-US" altLang="en-US"/>
                <a:t>+ CD</a:t>
              </a:r>
              <a:r>
                <a:rPr lang="en-US" altLang="en-US" baseline="30000"/>
                <a:t>2</a:t>
              </a:r>
              <a:r>
                <a:rPr lang="en-US" altLang="en-US"/>
                <a:t> = O</a:t>
              </a:r>
              <a:r>
                <a:rPr lang="en-US" altLang="en-US" baseline="-25000"/>
                <a:t>2</a:t>
              </a:r>
              <a:r>
                <a:rPr lang="en-US" altLang="en-US"/>
                <a:t>D</a:t>
              </a:r>
              <a:r>
                <a:rPr lang="en-US" altLang="en-US" baseline="30000"/>
                <a:t>2</a:t>
              </a:r>
              <a:r>
                <a:rPr lang="en-US" altLang="en-US"/>
                <a:t> + (CP+PD)</a:t>
              </a:r>
              <a:r>
                <a:rPr lang="en-US" altLang="en-US" baseline="30000"/>
                <a:t>2</a:t>
              </a:r>
              <a:endParaRPr lang="en-US" altLang="en-US" baseline="-25000"/>
            </a:p>
            <a:p>
              <a:r>
                <a:rPr lang="en-US" altLang="en-US"/>
                <a:t>        = O</a:t>
              </a:r>
              <a:r>
                <a:rPr lang="en-US" altLang="en-US" baseline="-25000"/>
                <a:t>2</a:t>
              </a:r>
              <a:r>
                <a:rPr lang="en-US" altLang="en-US"/>
                <a:t>D</a:t>
              </a:r>
              <a:r>
                <a:rPr lang="en-US" altLang="en-US" baseline="30000"/>
                <a:t>2</a:t>
              </a:r>
              <a:r>
                <a:rPr lang="en-US" altLang="en-US"/>
                <a:t> + (O</a:t>
              </a:r>
              <a:r>
                <a:rPr lang="en-US" altLang="en-US" baseline="-25000"/>
                <a:t>1</a:t>
              </a:r>
              <a:r>
                <a:rPr lang="en-US" altLang="en-US"/>
                <a:t>P sin   + 0</a:t>
              </a:r>
              <a:r>
                <a:rPr lang="en-US" altLang="en-US" baseline="-25000"/>
                <a:t>2</a:t>
              </a:r>
              <a:r>
                <a:rPr lang="en-US" altLang="en-US"/>
                <a:t>P sin   )</a:t>
              </a:r>
              <a:r>
                <a:rPr lang="en-US" altLang="en-US" baseline="30000"/>
                <a:t>2</a:t>
              </a:r>
            </a:p>
            <a:p>
              <a:endParaRPr lang="en-US" altLang="en-US" baseline="30000"/>
            </a:p>
            <a:p>
              <a:r>
                <a:rPr lang="en-US" altLang="en-US"/>
                <a:t>R</a:t>
              </a:r>
              <a:r>
                <a:rPr lang="en-US" altLang="en-US" baseline="30000"/>
                <a:t>2</a:t>
              </a:r>
              <a:r>
                <a:rPr lang="en-US" altLang="en-US" baseline="-25000"/>
                <a:t>a</a:t>
              </a:r>
              <a:r>
                <a:rPr lang="en-US" altLang="en-US"/>
                <a:t>    = R</a:t>
              </a:r>
              <a:r>
                <a:rPr lang="en-US" altLang="en-US" baseline="30000"/>
                <a:t>2</a:t>
              </a:r>
              <a:r>
                <a:rPr lang="en-US" altLang="en-US" baseline="-25000"/>
                <a:t>b</a:t>
              </a:r>
              <a:r>
                <a:rPr lang="en-US" altLang="en-US"/>
                <a:t> + (r sin     + R sin   )</a:t>
              </a:r>
              <a:r>
                <a:rPr lang="en-US" altLang="en-US" baseline="30000"/>
                <a:t>2</a:t>
              </a:r>
              <a:r>
                <a:rPr lang="en-US" altLang="en-US"/>
                <a:t> </a:t>
              </a:r>
            </a:p>
            <a:p>
              <a:r>
                <a:rPr lang="en-US" altLang="en-US" baseline="30000"/>
                <a:t>             </a:t>
              </a:r>
              <a:r>
                <a:rPr lang="en-US" altLang="en-US"/>
                <a:t>= (R cos   )</a:t>
              </a:r>
              <a:r>
                <a:rPr lang="en-US" altLang="en-US" baseline="30000"/>
                <a:t>2 </a:t>
              </a:r>
              <a:r>
                <a:rPr lang="en-US" altLang="en-US"/>
                <a:t>+ (r + R)</a:t>
              </a:r>
              <a:r>
                <a:rPr lang="en-US" altLang="en-US" baseline="30000"/>
                <a:t>2</a:t>
              </a:r>
              <a:r>
                <a:rPr lang="en-US" altLang="en-US"/>
                <a:t> sin</a:t>
              </a:r>
              <a:r>
                <a:rPr lang="en-US" altLang="en-US" baseline="30000"/>
                <a:t>2</a:t>
              </a:r>
              <a:r>
                <a:rPr lang="en-US" altLang="en-US"/>
                <a:t> </a:t>
              </a:r>
            </a:p>
            <a:p>
              <a:r>
                <a:rPr lang="en-US" altLang="en-US"/>
                <a:t>         = R</a:t>
              </a:r>
              <a:r>
                <a:rPr lang="en-US" altLang="en-US" baseline="30000"/>
                <a:t>2</a:t>
              </a:r>
              <a:r>
                <a:rPr lang="en-US" altLang="en-US"/>
                <a:t> cos</a:t>
              </a:r>
              <a:r>
                <a:rPr lang="en-US" altLang="en-US" baseline="30000"/>
                <a:t>2</a:t>
              </a:r>
              <a:r>
                <a:rPr lang="en-US" altLang="en-US"/>
                <a:t>    + r</a:t>
              </a:r>
              <a:r>
                <a:rPr lang="en-US" altLang="en-US" baseline="30000"/>
                <a:t>2</a:t>
              </a:r>
              <a:r>
                <a:rPr lang="en-US" altLang="en-US"/>
                <a:t> sin</a:t>
              </a:r>
              <a:r>
                <a:rPr lang="en-US" altLang="en-US" baseline="30000"/>
                <a:t>2</a:t>
              </a:r>
              <a:r>
                <a:rPr lang="en-US" altLang="en-US"/>
                <a:t>    + R</a:t>
              </a:r>
              <a:r>
                <a:rPr lang="en-US" altLang="en-US" baseline="30000"/>
                <a:t>2</a:t>
              </a:r>
              <a:r>
                <a:rPr lang="en-US" altLang="en-US"/>
                <a:t> sin</a:t>
              </a:r>
              <a:r>
                <a:rPr lang="en-US" altLang="en-US" baseline="30000"/>
                <a:t>2   </a:t>
              </a:r>
              <a:r>
                <a:rPr lang="en-US" altLang="en-US"/>
                <a:t> + 2 r R sin</a:t>
              </a:r>
              <a:r>
                <a:rPr lang="en-US" altLang="en-US" baseline="30000"/>
                <a:t>2    </a:t>
              </a:r>
            </a:p>
            <a:p>
              <a:r>
                <a:rPr lang="en-US" altLang="en-US" baseline="30000"/>
                <a:t>             </a:t>
              </a:r>
              <a:r>
                <a:rPr lang="en-US" altLang="en-US"/>
                <a:t>= R</a:t>
              </a:r>
              <a:r>
                <a:rPr lang="en-US" altLang="en-US" baseline="30000"/>
                <a:t>2</a:t>
              </a:r>
              <a:r>
                <a:rPr lang="en-US" altLang="en-US"/>
                <a:t> (cos</a:t>
              </a:r>
              <a:r>
                <a:rPr lang="en-US" altLang="en-US" baseline="30000"/>
                <a:t>2</a:t>
              </a:r>
              <a:r>
                <a:rPr lang="en-US" altLang="en-US"/>
                <a:t>   + sin</a:t>
              </a:r>
              <a:r>
                <a:rPr lang="en-US" altLang="en-US" baseline="30000"/>
                <a:t>2</a:t>
              </a:r>
              <a:r>
                <a:rPr lang="en-US" altLang="en-US"/>
                <a:t>    ) + r</a:t>
              </a:r>
              <a:r>
                <a:rPr lang="en-US" altLang="en-US" baseline="30000"/>
                <a:t>2</a:t>
              </a:r>
              <a:r>
                <a:rPr lang="en-US" altLang="en-US"/>
                <a:t> sin</a:t>
              </a:r>
              <a:r>
                <a:rPr lang="en-US" altLang="en-US" baseline="30000"/>
                <a:t>2</a:t>
              </a:r>
              <a:r>
                <a:rPr lang="en-US" altLang="en-US"/>
                <a:t>   + 2 r R sin</a:t>
              </a:r>
              <a:r>
                <a:rPr lang="en-US" altLang="en-US" baseline="30000"/>
                <a:t>2</a:t>
              </a:r>
              <a:endParaRPr lang="en-US" altLang="en-US"/>
            </a:p>
            <a:p>
              <a:r>
                <a:rPr lang="en-US" altLang="en-US"/>
                <a:t>         = R</a:t>
              </a:r>
              <a:r>
                <a:rPr lang="en-US" altLang="en-US" baseline="30000"/>
                <a:t>2</a:t>
              </a:r>
              <a:r>
                <a:rPr lang="en-US" altLang="en-US"/>
                <a:t> + r</a:t>
              </a:r>
              <a:r>
                <a:rPr lang="en-US" altLang="en-US" baseline="30000"/>
                <a:t>2</a:t>
              </a:r>
              <a:r>
                <a:rPr lang="en-US" altLang="en-US"/>
                <a:t> sin</a:t>
              </a:r>
              <a:r>
                <a:rPr lang="en-US" altLang="en-US" baseline="30000"/>
                <a:t>2</a:t>
              </a:r>
              <a:r>
                <a:rPr lang="en-US" altLang="en-US"/>
                <a:t>    + 2 r R sin</a:t>
              </a:r>
              <a:r>
                <a:rPr lang="en-US" altLang="en-US" baseline="30000"/>
                <a:t>2</a:t>
              </a:r>
            </a:p>
          </p:txBody>
        </p:sp>
        <p:graphicFrame>
          <p:nvGraphicFramePr>
            <p:cNvPr id="17411" name="Object 6"/>
            <p:cNvGraphicFramePr>
              <a:graphicFrameLocks noChangeAspect="1"/>
            </p:cNvGraphicFramePr>
            <p:nvPr/>
          </p:nvGraphicFramePr>
          <p:xfrm>
            <a:off x="2688" y="2976"/>
            <a:ext cx="160" cy="256"/>
          </p:xfrm>
          <a:graphic>
            <a:graphicData uri="http://schemas.openxmlformats.org/presentationml/2006/ole">
              <mc:AlternateContent xmlns:mc="http://schemas.openxmlformats.org/markup-compatibility/2006">
                <mc:Choice xmlns:v="urn:schemas-microsoft-com:vml" Requires="v">
                  <p:oleObj spid="_x0000_s17835" name="Equation" r:id="rId3" imgW="126720" imgH="203040" progId="Equation.3">
                    <p:embed/>
                  </p:oleObj>
                </mc:Choice>
                <mc:Fallback>
                  <p:oleObj name="Equation" r:id="rId3" imgW="126720" imgH="203040" progId="Equation.3">
                    <p:embed/>
                    <p:pic>
                      <p:nvPicPr>
                        <p:cNvPr id="17411"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2976"/>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2" name="Object 7"/>
            <p:cNvGraphicFramePr>
              <a:graphicFrameLocks noChangeAspect="1"/>
            </p:cNvGraphicFramePr>
            <p:nvPr/>
          </p:nvGraphicFramePr>
          <p:xfrm>
            <a:off x="1968" y="3024"/>
            <a:ext cx="130" cy="208"/>
          </p:xfrm>
          <a:graphic>
            <a:graphicData uri="http://schemas.openxmlformats.org/presentationml/2006/ole">
              <mc:AlternateContent xmlns:mc="http://schemas.openxmlformats.org/markup-compatibility/2006">
                <mc:Choice xmlns:v="urn:schemas-microsoft-com:vml" Requires="v">
                  <p:oleObj spid="_x0000_s17836" name="Equation" r:id="rId5" imgW="126720" imgH="203040" progId="Equation.3">
                    <p:embed/>
                  </p:oleObj>
                </mc:Choice>
                <mc:Fallback>
                  <p:oleObj name="Equation" r:id="rId5" imgW="126720" imgH="203040" progId="Equation.3">
                    <p:embed/>
                    <p:pic>
                      <p:nvPicPr>
                        <p:cNvPr id="17412"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 y="3024"/>
                          <a:ext cx="130"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8"/>
            <p:cNvGraphicFramePr>
              <a:graphicFrameLocks noChangeAspect="1"/>
            </p:cNvGraphicFramePr>
            <p:nvPr/>
          </p:nvGraphicFramePr>
          <p:xfrm>
            <a:off x="2352" y="3264"/>
            <a:ext cx="160" cy="256"/>
          </p:xfrm>
          <a:graphic>
            <a:graphicData uri="http://schemas.openxmlformats.org/presentationml/2006/ole">
              <mc:AlternateContent xmlns:mc="http://schemas.openxmlformats.org/markup-compatibility/2006">
                <mc:Choice xmlns:v="urn:schemas-microsoft-com:vml" Requires="v">
                  <p:oleObj spid="_x0000_s17837" name="Equation" r:id="rId7" imgW="126720" imgH="203040" progId="Equation.3">
                    <p:embed/>
                  </p:oleObj>
                </mc:Choice>
                <mc:Fallback>
                  <p:oleObj name="Equation" r:id="rId7" imgW="126720" imgH="203040" progId="Equation.3">
                    <p:embed/>
                    <p:pic>
                      <p:nvPicPr>
                        <p:cNvPr id="17413"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 y="3264"/>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9"/>
            <p:cNvGraphicFramePr>
              <a:graphicFrameLocks noChangeAspect="1"/>
            </p:cNvGraphicFramePr>
            <p:nvPr/>
          </p:nvGraphicFramePr>
          <p:xfrm>
            <a:off x="1728" y="3264"/>
            <a:ext cx="160" cy="256"/>
          </p:xfrm>
          <a:graphic>
            <a:graphicData uri="http://schemas.openxmlformats.org/presentationml/2006/ole">
              <mc:AlternateContent xmlns:mc="http://schemas.openxmlformats.org/markup-compatibility/2006">
                <mc:Choice xmlns:v="urn:schemas-microsoft-com:vml" Requires="v">
                  <p:oleObj spid="_x0000_s17838" name="Equation" r:id="rId8" imgW="126720" imgH="203040" progId="Equation.3">
                    <p:embed/>
                  </p:oleObj>
                </mc:Choice>
                <mc:Fallback>
                  <p:oleObj name="Equation" r:id="rId8" imgW="126720" imgH="203040" progId="Equation.3">
                    <p:embed/>
                    <p:pic>
                      <p:nvPicPr>
                        <p:cNvPr id="17414"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 y="3264"/>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5" name="Object 10"/>
            <p:cNvGraphicFramePr>
              <a:graphicFrameLocks noChangeAspect="1"/>
            </p:cNvGraphicFramePr>
            <p:nvPr/>
          </p:nvGraphicFramePr>
          <p:xfrm>
            <a:off x="2544" y="3456"/>
            <a:ext cx="160" cy="256"/>
          </p:xfrm>
          <a:graphic>
            <a:graphicData uri="http://schemas.openxmlformats.org/presentationml/2006/ole">
              <mc:AlternateContent xmlns:mc="http://schemas.openxmlformats.org/markup-compatibility/2006">
                <mc:Choice xmlns:v="urn:schemas-microsoft-com:vml" Requires="v">
                  <p:oleObj spid="_x0000_s17839" name="Equation" r:id="rId9" imgW="126720" imgH="203040" progId="Equation.3">
                    <p:embed/>
                  </p:oleObj>
                </mc:Choice>
                <mc:Fallback>
                  <p:oleObj name="Equation" r:id="rId9" imgW="126720" imgH="203040" progId="Equation.3">
                    <p:embed/>
                    <p:pic>
                      <p:nvPicPr>
                        <p:cNvPr id="17415"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4" y="3456"/>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6" name="Object 11"/>
            <p:cNvGraphicFramePr>
              <a:graphicFrameLocks noChangeAspect="1"/>
            </p:cNvGraphicFramePr>
            <p:nvPr/>
          </p:nvGraphicFramePr>
          <p:xfrm>
            <a:off x="1344" y="3456"/>
            <a:ext cx="160" cy="256"/>
          </p:xfrm>
          <a:graphic>
            <a:graphicData uri="http://schemas.openxmlformats.org/presentationml/2006/ole">
              <mc:AlternateContent xmlns:mc="http://schemas.openxmlformats.org/markup-compatibility/2006">
                <mc:Choice xmlns:v="urn:schemas-microsoft-com:vml" Requires="v">
                  <p:oleObj spid="_x0000_s17840" name="Equation" r:id="rId10" imgW="126720" imgH="203040" progId="Equation.3">
                    <p:embed/>
                  </p:oleObj>
                </mc:Choice>
                <mc:Fallback>
                  <p:oleObj name="Equation" r:id="rId10" imgW="126720" imgH="203040" progId="Equation.3">
                    <p:embed/>
                    <p:pic>
                      <p:nvPicPr>
                        <p:cNvPr id="1741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4" y="3456"/>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7" name="Object 13"/>
            <p:cNvGraphicFramePr>
              <a:graphicFrameLocks noChangeAspect="1"/>
            </p:cNvGraphicFramePr>
            <p:nvPr/>
          </p:nvGraphicFramePr>
          <p:xfrm>
            <a:off x="3792" y="3600"/>
            <a:ext cx="160" cy="256"/>
          </p:xfrm>
          <a:graphic>
            <a:graphicData uri="http://schemas.openxmlformats.org/presentationml/2006/ole">
              <mc:AlternateContent xmlns:mc="http://schemas.openxmlformats.org/markup-compatibility/2006">
                <mc:Choice xmlns:v="urn:schemas-microsoft-com:vml" Requires="v">
                  <p:oleObj spid="_x0000_s17841" name="Equation" r:id="rId11" imgW="126720" imgH="203040" progId="Equation.3">
                    <p:embed/>
                  </p:oleObj>
                </mc:Choice>
                <mc:Fallback>
                  <p:oleObj name="Equation" r:id="rId11" imgW="126720" imgH="203040" progId="Equation.3">
                    <p:embed/>
                    <p:pic>
                      <p:nvPicPr>
                        <p:cNvPr id="17417"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3600"/>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8" name="Object 14"/>
            <p:cNvGraphicFramePr>
              <a:graphicFrameLocks noChangeAspect="1"/>
            </p:cNvGraphicFramePr>
            <p:nvPr/>
          </p:nvGraphicFramePr>
          <p:xfrm>
            <a:off x="2880" y="3600"/>
            <a:ext cx="160" cy="256"/>
          </p:xfrm>
          <a:graphic>
            <a:graphicData uri="http://schemas.openxmlformats.org/presentationml/2006/ole">
              <mc:AlternateContent xmlns:mc="http://schemas.openxmlformats.org/markup-compatibility/2006">
                <mc:Choice xmlns:v="urn:schemas-microsoft-com:vml" Requires="v">
                  <p:oleObj spid="_x0000_s17842" name="Equation" r:id="rId12" imgW="126720" imgH="203040" progId="Equation.3">
                    <p:embed/>
                  </p:oleObj>
                </mc:Choice>
                <mc:Fallback>
                  <p:oleObj name="Equation" r:id="rId12" imgW="126720" imgH="203040" progId="Equation.3">
                    <p:embed/>
                    <p:pic>
                      <p:nvPicPr>
                        <p:cNvPr id="17418"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3600"/>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9" name="Object 15"/>
            <p:cNvGraphicFramePr>
              <a:graphicFrameLocks noChangeAspect="1"/>
            </p:cNvGraphicFramePr>
            <p:nvPr/>
          </p:nvGraphicFramePr>
          <p:xfrm>
            <a:off x="2160" y="3600"/>
            <a:ext cx="160" cy="256"/>
          </p:xfrm>
          <a:graphic>
            <a:graphicData uri="http://schemas.openxmlformats.org/presentationml/2006/ole">
              <mc:AlternateContent xmlns:mc="http://schemas.openxmlformats.org/markup-compatibility/2006">
                <mc:Choice xmlns:v="urn:schemas-microsoft-com:vml" Requires="v">
                  <p:oleObj spid="_x0000_s17843" name="Equation" r:id="rId13" imgW="126720" imgH="203040" progId="Equation.3">
                    <p:embed/>
                  </p:oleObj>
                </mc:Choice>
                <mc:Fallback>
                  <p:oleObj name="Equation" r:id="rId13" imgW="126720" imgH="203040" progId="Equation.3">
                    <p:embed/>
                    <p:pic>
                      <p:nvPicPr>
                        <p:cNvPr id="17419"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 y="3600"/>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0" name="Object 16"/>
            <p:cNvGraphicFramePr>
              <a:graphicFrameLocks noChangeAspect="1"/>
            </p:cNvGraphicFramePr>
            <p:nvPr/>
          </p:nvGraphicFramePr>
          <p:xfrm>
            <a:off x="1488" y="3600"/>
            <a:ext cx="160" cy="256"/>
          </p:xfrm>
          <a:graphic>
            <a:graphicData uri="http://schemas.openxmlformats.org/presentationml/2006/ole">
              <mc:AlternateContent xmlns:mc="http://schemas.openxmlformats.org/markup-compatibility/2006">
                <mc:Choice xmlns:v="urn:schemas-microsoft-com:vml" Requires="v">
                  <p:oleObj spid="_x0000_s17844" name="Equation" r:id="rId14" imgW="126720" imgH="203040" progId="Equation.3">
                    <p:embed/>
                  </p:oleObj>
                </mc:Choice>
                <mc:Fallback>
                  <p:oleObj name="Equation" r:id="rId14" imgW="126720" imgH="203040" progId="Equation.3">
                    <p:embed/>
                    <p:pic>
                      <p:nvPicPr>
                        <p:cNvPr id="1742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 y="3600"/>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1" name="Object 17"/>
            <p:cNvGraphicFramePr>
              <a:graphicFrameLocks noChangeAspect="1"/>
            </p:cNvGraphicFramePr>
            <p:nvPr/>
          </p:nvGraphicFramePr>
          <p:xfrm>
            <a:off x="1728" y="3936"/>
            <a:ext cx="160" cy="256"/>
          </p:xfrm>
          <a:graphic>
            <a:graphicData uri="http://schemas.openxmlformats.org/presentationml/2006/ole">
              <mc:AlternateContent xmlns:mc="http://schemas.openxmlformats.org/markup-compatibility/2006">
                <mc:Choice xmlns:v="urn:schemas-microsoft-com:vml" Requires="v">
                  <p:oleObj spid="_x0000_s17845" name="Equation" r:id="rId15" imgW="126720" imgH="203040" progId="Equation.3">
                    <p:embed/>
                  </p:oleObj>
                </mc:Choice>
                <mc:Fallback>
                  <p:oleObj name="Equation" r:id="rId15" imgW="126720" imgH="203040" progId="Equation.3">
                    <p:embed/>
                    <p:pic>
                      <p:nvPicPr>
                        <p:cNvPr id="1742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8" y="3936"/>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2" name="Object 18"/>
            <p:cNvGraphicFramePr>
              <a:graphicFrameLocks noChangeAspect="1"/>
            </p:cNvGraphicFramePr>
            <p:nvPr/>
          </p:nvGraphicFramePr>
          <p:xfrm>
            <a:off x="3696" y="3792"/>
            <a:ext cx="160" cy="256"/>
          </p:xfrm>
          <a:graphic>
            <a:graphicData uri="http://schemas.openxmlformats.org/presentationml/2006/ole">
              <mc:AlternateContent xmlns:mc="http://schemas.openxmlformats.org/markup-compatibility/2006">
                <mc:Choice xmlns:v="urn:schemas-microsoft-com:vml" Requires="v">
                  <p:oleObj spid="_x0000_s17846" name="Equation" r:id="rId16" imgW="126720" imgH="203040" progId="Equation.3">
                    <p:embed/>
                  </p:oleObj>
                </mc:Choice>
                <mc:Fallback>
                  <p:oleObj name="Equation" r:id="rId16" imgW="126720" imgH="203040" progId="Equation.3">
                    <p:embed/>
                    <p:pic>
                      <p:nvPicPr>
                        <p:cNvPr id="17422"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3792"/>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3" name="Object 19"/>
            <p:cNvGraphicFramePr>
              <a:graphicFrameLocks noChangeAspect="1"/>
            </p:cNvGraphicFramePr>
            <p:nvPr/>
          </p:nvGraphicFramePr>
          <p:xfrm>
            <a:off x="2832" y="3792"/>
            <a:ext cx="160" cy="256"/>
          </p:xfrm>
          <a:graphic>
            <a:graphicData uri="http://schemas.openxmlformats.org/presentationml/2006/ole">
              <mc:AlternateContent xmlns:mc="http://schemas.openxmlformats.org/markup-compatibility/2006">
                <mc:Choice xmlns:v="urn:schemas-microsoft-com:vml" Requires="v">
                  <p:oleObj spid="_x0000_s17847" name="Equation" r:id="rId17" imgW="126720" imgH="203040" progId="Equation.3">
                    <p:embed/>
                  </p:oleObj>
                </mc:Choice>
                <mc:Fallback>
                  <p:oleObj name="Equation" r:id="rId17" imgW="126720" imgH="203040" progId="Equation.3">
                    <p:embed/>
                    <p:pic>
                      <p:nvPicPr>
                        <p:cNvPr id="17423"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3792"/>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4" name="Object 20"/>
            <p:cNvGraphicFramePr>
              <a:graphicFrameLocks noChangeAspect="1"/>
            </p:cNvGraphicFramePr>
            <p:nvPr/>
          </p:nvGraphicFramePr>
          <p:xfrm>
            <a:off x="2016" y="3792"/>
            <a:ext cx="160" cy="256"/>
          </p:xfrm>
          <a:graphic>
            <a:graphicData uri="http://schemas.openxmlformats.org/presentationml/2006/ole">
              <mc:AlternateContent xmlns:mc="http://schemas.openxmlformats.org/markup-compatibility/2006">
                <mc:Choice xmlns:v="urn:schemas-microsoft-com:vml" Requires="v">
                  <p:oleObj spid="_x0000_s17848" name="Equation" r:id="rId18" imgW="126720" imgH="203040" progId="Equation.3">
                    <p:embed/>
                  </p:oleObj>
                </mc:Choice>
                <mc:Fallback>
                  <p:oleObj name="Equation" r:id="rId18" imgW="126720" imgH="203040" progId="Equation.3">
                    <p:embed/>
                    <p:pic>
                      <p:nvPicPr>
                        <p:cNvPr id="17424"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 y="3792"/>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5" name="Object 21"/>
            <p:cNvGraphicFramePr>
              <a:graphicFrameLocks noChangeAspect="1"/>
            </p:cNvGraphicFramePr>
            <p:nvPr/>
          </p:nvGraphicFramePr>
          <p:xfrm>
            <a:off x="1488" y="3792"/>
            <a:ext cx="160" cy="256"/>
          </p:xfrm>
          <a:graphic>
            <a:graphicData uri="http://schemas.openxmlformats.org/presentationml/2006/ole">
              <mc:AlternateContent xmlns:mc="http://schemas.openxmlformats.org/markup-compatibility/2006">
                <mc:Choice xmlns:v="urn:schemas-microsoft-com:vml" Requires="v">
                  <p:oleObj spid="_x0000_s17849" name="Equation" r:id="rId19" imgW="126720" imgH="203040" progId="Equation.3">
                    <p:embed/>
                  </p:oleObj>
                </mc:Choice>
                <mc:Fallback>
                  <p:oleObj name="Equation" r:id="rId19" imgW="126720" imgH="203040" progId="Equation.3">
                    <p:embed/>
                    <p:pic>
                      <p:nvPicPr>
                        <p:cNvPr id="17425"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 y="3792"/>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6" name="Object 24"/>
            <p:cNvGraphicFramePr>
              <a:graphicFrameLocks noChangeAspect="1"/>
            </p:cNvGraphicFramePr>
            <p:nvPr/>
          </p:nvGraphicFramePr>
          <p:xfrm>
            <a:off x="2640" y="3936"/>
            <a:ext cx="160" cy="256"/>
          </p:xfrm>
          <a:graphic>
            <a:graphicData uri="http://schemas.openxmlformats.org/presentationml/2006/ole">
              <mc:AlternateContent xmlns:mc="http://schemas.openxmlformats.org/markup-compatibility/2006">
                <mc:Choice xmlns:v="urn:schemas-microsoft-com:vml" Requires="v">
                  <p:oleObj spid="_x0000_s17850" name="Equation" r:id="rId20" imgW="126720" imgH="203040" progId="Equation.3">
                    <p:embed/>
                  </p:oleObj>
                </mc:Choice>
                <mc:Fallback>
                  <p:oleObj name="Equation" r:id="rId20" imgW="126720" imgH="203040" progId="Equation.3">
                    <p:embed/>
                    <p:pic>
                      <p:nvPicPr>
                        <p:cNvPr id="17426"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3936"/>
                          <a:ext cx="160"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10618" name="Object 26"/>
          <p:cNvGraphicFramePr>
            <a:graphicFrameLocks noChangeAspect="1"/>
          </p:cNvGraphicFramePr>
          <p:nvPr/>
        </p:nvGraphicFramePr>
        <p:xfrm>
          <a:off x="2057400" y="5715001"/>
          <a:ext cx="6553200" cy="646113"/>
        </p:xfrm>
        <a:graphic>
          <a:graphicData uri="http://schemas.openxmlformats.org/presentationml/2006/ole">
            <mc:AlternateContent xmlns:mc="http://schemas.openxmlformats.org/markup-compatibility/2006">
              <mc:Choice xmlns:v="urn:schemas-microsoft-com:vml" Requires="v">
                <p:oleObj spid="_x0000_s17851" name="Equation" r:id="rId21" imgW="2831760" imgH="279360" progId="Equation.3">
                  <p:embed/>
                </p:oleObj>
              </mc:Choice>
              <mc:Fallback>
                <p:oleObj name="Equation" r:id="rId21" imgW="2831760" imgH="279360" progId="Equation.3">
                  <p:embed/>
                  <p:pic>
                    <p:nvPicPr>
                      <p:cNvPr id="110618"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7400" y="5715001"/>
                        <a:ext cx="6553200" cy="646113"/>
                      </a:xfrm>
                      <a:prstGeom prst="rect">
                        <a:avLst/>
                      </a:prstGeom>
                      <a:solidFill>
                        <a:srgbClr val="FFFF66"/>
                      </a:solidFill>
                      <a:ln w="9525">
                        <a:pattFill prst="plaid">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30" name="Picture 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35764" y="945355"/>
            <a:ext cx="5376646" cy="341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664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53D3F35-9D80-4AE3-8180-634B5A017B9C}" type="slidenum">
              <a:rPr lang="en-US" altLang="en-US">
                <a:solidFill>
                  <a:srgbClr val="898989"/>
                </a:solidFill>
              </a:rPr>
              <a:pPr/>
              <a:t>53</a:t>
            </a:fld>
            <a:endParaRPr lang="en-US" altLang="en-US">
              <a:solidFill>
                <a:srgbClr val="898989"/>
              </a:solidFill>
            </a:endParaRPr>
          </a:p>
        </p:txBody>
      </p:sp>
      <p:sp>
        <p:nvSpPr>
          <p:cNvPr id="111620" name="Text Box 4"/>
          <p:cNvSpPr txBox="1">
            <a:spLocks noChangeArrowheads="1"/>
          </p:cNvSpPr>
          <p:nvPr/>
        </p:nvSpPr>
        <p:spPr bwMode="auto">
          <a:xfrm>
            <a:off x="1828801" y="304800"/>
            <a:ext cx="2881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Minimum number of teeth,</a:t>
            </a:r>
          </a:p>
          <a:p>
            <a:r>
              <a:rPr lang="en-US" altLang="en-US"/>
              <a:t>We know that,</a:t>
            </a:r>
          </a:p>
        </p:txBody>
      </p:sp>
      <p:graphicFrame>
        <p:nvGraphicFramePr>
          <p:cNvPr id="111621" name="Object 5"/>
          <p:cNvGraphicFramePr>
            <a:graphicFrameLocks noChangeAspect="1"/>
          </p:cNvGraphicFramePr>
          <p:nvPr/>
        </p:nvGraphicFramePr>
        <p:xfrm>
          <a:off x="1981200" y="914401"/>
          <a:ext cx="3810000" cy="1789113"/>
        </p:xfrm>
        <a:graphic>
          <a:graphicData uri="http://schemas.openxmlformats.org/presentationml/2006/ole">
            <mc:AlternateContent xmlns:mc="http://schemas.openxmlformats.org/markup-compatibility/2006">
              <mc:Choice xmlns:v="urn:schemas-microsoft-com:vml" Requires="v">
                <p:oleObj spid="_x0000_s18534" name="Equation" r:id="rId3" imgW="2565360" imgH="1206360" progId="Equation.3">
                  <p:embed/>
                </p:oleObj>
              </mc:Choice>
              <mc:Fallback>
                <p:oleObj name="Equation" r:id="rId3" imgW="2565360" imgH="1206360" progId="Equation.3">
                  <p:embed/>
                  <p:pic>
                    <p:nvPicPr>
                      <p:cNvPr id="1116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14401"/>
                        <a:ext cx="3810000" cy="1789113"/>
                      </a:xfrm>
                      <a:prstGeom prst="rect">
                        <a:avLst/>
                      </a:prstGeom>
                      <a:solidFill>
                        <a:srgbClr val="FFFF66"/>
                      </a:solidFill>
                      <a:ln w="9525">
                        <a:pattFill prst="plaid">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22" name="Text Box 6"/>
          <p:cNvSpPr txBox="1">
            <a:spLocks noChangeArrowheads="1"/>
          </p:cNvSpPr>
          <p:nvPr/>
        </p:nvSpPr>
        <p:spPr bwMode="auto">
          <a:xfrm>
            <a:off x="1965325" y="285115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GEAR RATIO ,G= N1/N2 = R/r = T/t</a:t>
            </a:r>
          </a:p>
        </p:txBody>
      </p:sp>
      <p:graphicFrame>
        <p:nvGraphicFramePr>
          <p:cNvPr id="111623" name="Object 7"/>
          <p:cNvGraphicFramePr>
            <a:graphicFrameLocks noChangeAspect="1"/>
          </p:cNvGraphicFramePr>
          <p:nvPr/>
        </p:nvGraphicFramePr>
        <p:xfrm>
          <a:off x="1992314" y="3398838"/>
          <a:ext cx="3875087" cy="1543050"/>
        </p:xfrm>
        <a:graphic>
          <a:graphicData uri="http://schemas.openxmlformats.org/presentationml/2006/ole">
            <mc:AlternateContent xmlns:mc="http://schemas.openxmlformats.org/markup-compatibility/2006">
              <mc:Choice xmlns:v="urn:schemas-microsoft-com:vml" Requires="v">
                <p:oleObj spid="_x0000_s18535" name="Equation" r:id="rId5" imgW="2755800" imgH="1041120" progId="Equation.3">
                  <p:embed/>
                </p:oleObj>
              </mc:Choice>
              <mc:Fallback>
                <p:oleObj name="Equation" r:id="rId5" imgW="2755800" imgH="1041120" progId="Equation.3">
                  <p:embed/>
                  <p:pic>
                    <p:nvPicPr>
                      <p:cNvPr id="11162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4" y="3398838"/>
                        <a:ext cx="3875087" cy="1543050"/>
                      </a:xfrm>
                      <a:prstGeom prst="rect">
                        <a:avLst/>
                      </a:prstGeom>
                      <a:solidFill>
                        <a:srgbClr val="FFFF66"/>
                      </a:solidFill>
                      <a:ln w="9525">
                        <a:pattFill prst="plaid">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1624" name="Object 8"/>
          <p:cNvGraphicFramePr>
            <a:graphicFrameLocks noChangeAspect="1"/>
          </p:cNvGraphicFramePr>
          <p:nvPr/>
        </p:nvGraphicFramePr>
        <p:xfrm>
          <a:off x="6781801" y="1143001"/>
          <a:ext cx="2944813" cy="3876675"/>
        </p:xfrm>
        <a:graphic>
          <a:graphicData uri="http://schemas.openxmlformats.org/presentationml/2006/ole">
            <mc:AlternateContent xmlns:mc="http://schemas.openxmlformats.org/markup-compatibility/2006">
              <mc:Choice xmlns:v="urn:schemas-microsoft-com:vml" Requires="v">
                <p:oleObj spid="_x0000_s18536" name="Equation" r:id="rId7" imgW="2095200" imgH="2616120" progId="Equation.3">
                  <p:embed/>
                </p:oleObj>
              </mc:Choice>
              <mc:Fallback>
                <p:oleObj name="Equation" r:id="rId7" imgW="2095200" imgH="2616120" progId="Equation.3">
                  <p:embed/>
                  <p:pic>
                    <p:nvPicPr>
                      <p:cNvPr id="11162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1" y="1143001"/>
                        <a:ext cx="2944813" cy="3876675"/>
                      </a:xfrm>
                      <a:prstGeom prst="rect">
                        <a:avLst/>
                      </a:prstGeom>
                      <a:solidFill>
                        <a:srgbClr val="FFFF66"/>
                      </a:solidFill>
                      <a:ln w="9525">
                        <a:pattFill prst="plaid">
                          <a:fgClr>
                            <a:srgbClr val="FF33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1625" name="Text Box 9"/>
          <p:cNvSpPr txBox="1">
            <a:spLocks noChangeArrowheads="1"/>
          </p:cNvSpPr>
          <p:nvPr/>
        </p:nvSpPr>
        <p:spPr bwMode="auto">
          <a:xfrm>
            <a:off x="1965326" y="5137151"/>
            <a:ext cx="5146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Number of teeth on gear to avoid interference is,</a:t>
            </a:r>
          </a:p>
        </p:txBody>
      </p:sp>
      <p:graphicFrame>
        <p:nvGraphicFramePr>
          <p:cNvPr id="111626" name="Object 10"/>
          <p:cNvGraphicFramePr>
            <a:graphicFrameLocks noChangeAspect="1"/>
          </p:cNvGraphicFramePr>
          <p:nvPr/>
        </p:nvGraphicFramePr>
        <p:xfrm>
          <a:off x="3048000" y="5562601"/>
          <a:ext cx="4038600" cy="1027113"/>
        </p:xfrm>
        <a:graphic>
          <a:graphicData uri="http://schemas.openxmlformats.org/presentationml/2006/ole">
            <mc:AlternateContent xmlns:mc="http://schemas.openxmlformats.org/markup-compatibility/2006">
              <mc:Choice xmlns:v="urn:schemas-microsoft-com:vml" Requires="v">
                <p:oleObj spid="_x0000_s18537" name="Equation" r:id="rId9" imgW="2895480" imgH="736560" progId="Equation.3">
                  <p:embed/>
                </p:oleObj>
              </mc:Choice>
              <mc:Fallback>
                <p:oleObj name="Equation" r:id="rId9" imgW="2895480" imgH="736560" progId="Equation.3">
                  <p:embed/>
                  <p:pic>
                    <p:nvPicPr>
                      <p:cNvPr id="11162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5562601"/>
                        <a:ext cx="4038600" cy="1027113"/>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a:spLocks noChangeArrowheads="1"/>
          </p:cNvSpPr>
          <p:nvPr/>
        </p:nvSpPr>
        <p:spPr bwMode="auto">
          <a:xfrm>
            <a:off x="6238875" y="609600"/>
            <a:ext cx="3748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Addendum of Gear = a</a:t>
            </a:r>
            <a:r>
              <a:rPr lang="en-US" altLang="en-US" baseline="-25000"/>
              <a:t>w</a:t>
            </a:r>
            <a:r>
              <a:rPr lang="en-US" altLang="en-US"/>
              <a:t>m = R</a:t>
            </a:r>
            <a:r>
              <a:rPr lang="en-US" altLang="en-US" baseline="-25000"/>
              <a:t>a</a:t>
            </a:r>
            <a:r>
              <a:rPr lang="en-US" altLang="en-US"/>
              <a:t> -R </a:t>
            </a:r>
            <a:endParaRPr lang="en-IN" altLang="en-US"/>
          </a:p>
        </p:txBody>
      </p:sp>
    </p:spTree>
    <p:extLst>
      <p:ext uri="{BB962C8B-B14F-4D97-AF65-F5344CB8AC3E}">
        <p14:creationId xmlns:p14="http://schemas.microsoft.com/office/powerpoint/2010/main" val="3617038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C62CB24-CBD1-45A2-BD20-26362A0C4F01}" type="slidenum">
              <a:rPr lang="en-US" altLang="en-US">
                <a:solidFill>
                  <a:srgbClr val="898989"/>
                </a:solidFill>
              </a:rPr>
              <a:pPr/>
              <a:t>54</a:t>
            </a:fld>
            <a:endParaRPr lang="en-US" altLang="en-US">
              <a:solidFill>
                <a:srgbClr val="898989"/>
              </a:solidFill>
            </a:endParaRPr>
          </a:p>
        </p:txBody>
      </p:sp>
      <p:sp>
        <p:nvSpPr>
          <p:cNvPr id="112644" name="Text Box 4"/>
          <p:cNvSpPr txBox="1">
            <a:spLocks noChangeArrowheads="1"/>
          </p:cNvSpPr>
          <p:nvPr/>
        </p:nvSpPr>
        <p:spPr bwMode="auto">
          <a:xfrm>
            <a:off x="1981200" y="609601"/>
            <a:ext cx="4313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Number of teeth on the pinion = t = T/G</a:t>
            </a:r>
          </a:p>
        </p:txBody>
      </p:sp>
      <p:sp>
        <p:nvSpPr>
          <p:cNvPr id="112645" name="Text Box 5"/>
          <p:cNvSpPr txBox="1">
            <a:spLocks noChangeArrowheads="1"/>
          </p:cNvSpPr>
          <p:nvPr/>
        </p:nvSpPr>
        <p:spPr bwMode="auto">
          <a:xfrm>
            <a:off x="1905001" y="1371599"/>
            <a:ext cx="97430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If number of teeth on the pinion “t” is same as the number of teeth on gear “T”, then the gear ratio G is equal to one.</a:t>
            </a:r>
          </a:p>
          <a:p>
            <a:r>
              <a:rPr lang="en-US" altLang="en-US"/>
              <a:t>	then equation (4) becomes,</a:t>
            </a:r>
          </a:p>
        </p:txBody>
      </p:sp>
      <p:graphicFrame>
        <p:nvGraphicFramePr>
          <p:cNvPr id="112646" name="Object 6"/>
          <p:cNvGraphicFramePr>
            <a:graphicFrameLocks noChangeAspect="1"/>
          </p:cNvGraphicFramePr>
          <p:nvPr>
            <p:extLst>
              <p:ext uri="{D42A27DB-BD31-4B8C-83A1-F6EECF244321}">
                <p14:modId xmlns:p14="http://schemas.microsoft.com/office/powerpoint/2010/main" val="2332650464"/>
              </p:ext>
            </p:extLst>
          </p:nvPr>
        </p:nvGraphicFramePr>
        <p:xfrm>
          <a:off x="3640015" y="2690214"/>
          <a:ext cx="4419600" cy="911225"/>
        </p:xfrm>
        <a:graphic>
          <a:graphicData uri="http://schemas.openxmlformats.org/presentationml/2006/ole">
            <mc:AlternateContent xmlns:mc="http://schemas.openxmlformats.org/markup-compatibility/2006">
              <mc:Choice xmlns:v="urn:schemas-microsoft-com:vml" Requires="v">
                <p:oleObj spid="_x0000_s19483" name="Equation" r:id="rId3" imgW="2463480" imgH="507960" progId="Equation.3">
                  <p:embed/>
                </p:oleObj>
              </mc:Choice>
              <mc:Fallback>
                <p:oleObj name="Equation" r:id="rId3" imgW="2463480" imgH="507960" progId="Equation.3">
                  <p:embed/>
                  <p:pic>
                    <p:nvPicPr>
                      <p:cNvPr id="11264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015" y="2690214"/>
                        <a:ext cx="4419600" cy="911225"/>
                      </a:xfrm>
                      <a:prstGeom prst="rect">
                        <a:avLst/>
                      </a:prstGeom>
                      <a:solidFill>
                        <a:srgbClr val="FF33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225849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altLang="en-US"/>
              <a:t>Involutometry </a:t>
            </a:r>
          </a:p>
        </p:txBody>
      </p:sp>
      <p:sp>
        <p:nvSpPr>
          <p:cNvPr id="125956" name="Rectangle 4"/>
          <p:cNvSpPr>
            <a:spLocks noGrp="1" noChangeArrowheads="1"/>
          </p:cNvSpPr>
          <p:nvPr>
            <p:ph type="body" sz="half" idx="1"/>
          </p:nvPr>
        </p:nvSpPr>
        <p:spPr>
          <a:xfrm>
            <a:off x="398585" y="1447800"/>
            <a:ext cx="5697415" cy="1752600"/>
          </a:xfrm>
        </p:spPr>
        <p:txBody>
          <a:bodyPr>
            <a:normAutofit/>
          </a:bodyPr>
          <a:lstStyle/>
          <a:p>
            <a:pPr>
              <a:lnSpc>
                <a:spcPct val="80000"/>
              </a:lnSpc>
            </a:pPr>
            <a:r>
              <a:rPr lang="en-US" altLang="en-US" sz="2000" dirty="0"/>
              <a:t>Study of the geometry of involute is called </a:t>
            </a:r>
            <a:r>
              <a:rPr lang="en-US" altLang="en-US" sz="2000" dirty="0" err="1"/>
              <a:t>involutometry</a:t>
            </a:r>
            <a:endParaRPr lang="en-US" altLang="en-US" sz="2000" dirty="0"/>
          </a:p>
          <a:p>
            <a:pPr>
              <a:lnSpc>
                <a:spcPct val="80000"/>
              </a:lnSpc>
            </a:pPr>
            <a:r>
              <a:rPr lang="en-US" altLang="en-US" sz="2000" dirty="0"/>
              <a:t>Let B &amp; C be two points on the involute</a:t>
            </a:r>
          </a:p>
          <a:p>
            <a:pPr>
              <a:lnSpc>
                <a:spcPct val="80000"/>
              </a:lnSpc>
            </a:pPr>
            <a:r>
              <a:rPr lang="en-US" altLang="en-US" sz="2000" dirty="0"/>
              <a:t>Normal from point B &amp; C are tangent to the base circle   </a:t>
            </a:r>
          </a:p>
        </p:txBody>
      </p:sp>
      <p:sp>
        <p:nvSpPr>
          <p:cNvPr id="11"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8266393-97EA-49D1-AE28-AC06D7EBB12B}" type="slidenum">
              <a:rPr lang="en-US" altLang="en-US">
                <a:solidFill>
                  <a:srgbClr val="898989"/>
                </a:solidFill>
              </a:rPr>
              <a:pPr/>
              <a:t>55</a:t>
            </a:fld>
            <a:endParaRPr lang="en-US" altLang="en-US">
              <a:solidFill>
                <a:srgbClr val="898989"/>
              </a:solidFill>
            </a:endParaRPr>
          </a:p>
        </p:txBody>
      </p:sp>
      <p:grpSp>
        <p:nvGrpSpPr>
          <p:cNvPr id="2" name="Group 12"/>
          <p:cNvGrpSpPr>
            <a:grpSpLocks/>
          </p:cNvGrpSpPr>
          <p:nvPr/>
        </p:nvGrpSpPr>
        <p:grpSpPr bwMode="auto">
          <a:xfrm>
            <a:off x="765518" y="3357073"/>
            <a:ext cx="3921125" cy="2289175"/>
            <a:chOff x="624" y="2112"/>
            <a:chExt cx="2470" cy="1442"/>
          </a:xfrm>
        </p:grpSpPr>
        <p:graphicFrame>
          <p:nvGraphicFramePr>
            <p:cNvPr id="20482" name="Object 6"/>
            <p:cNvGraphicFramePr>
              <a:graphicFrameLocks noChangeAspect="1"/>
            </p:cNvGraphicFramePr>
            <p:nvPr/>
          </p:nvGraphicFramePr>
          <p:xfrm>
            <a:off x="624" y="2832"/>
            <a:ext cx="198" cy="240"/>
          </p:xfrm>
          <a:graphic>
            <a:graphicData uri="http://schemas.openxmlformats.org/presentationml/2006/ole">
              <mc:AlternateContent xmlns:mc="http://schemas.openxmlformats.org/markup-compatibility/2006">
                <mc:Choice xmlns:v="urn:schemas-microsoft-com:vml" Requires="v">
                  <p:oleObj spid="_x0000_s20532" name="Equation" r:id="rId3" imgW="177480" imgH="215640" progId="Equation.3">
                    <p:embed/>
                  </p:oleObj>
                </mc:Choice>
                <mc:Fallback>
                  <p:oleObj name="Equation" r:id="rId3" imgW="177480" imgH="215640" progId="Equation.3">
                    <p:embed/>
                    <p:pic>
                      <p:nvPicPr>
                        <p:cNvPr id="2048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2832"/>
                          <a:ext cx="198"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9" name="Text Box 5"/>
            <p:cNvSpPr txBox="1">
              <a:spLocks noChangeArrowheads="1"/>
            </p:cNvSpPr>
            <p:nvPr/>
          </p:nvSpPr>
          <p:spPr bwMode="auto">
            <a:xfrm>
              <a:off x="672" y="2112"/>
              <a:ext cx="2422"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t>Let,</a:t>
              </a:r>
            </a:p>
            <a:p>
              <a:r>
                <a:rPr lang="en-US" altLang="en-US" dirty="0" err="1"/>
                <a:t>r</a:t>
              </a:r>
              <a:r>
                <a:rPr lang="en-US" altLang="en-US" baseline="-25000" dirty="0" err="1"/>
                <a:t>A</a:t>
              </a:r>
              <a:r>
                <a:rPr lang="en-US" altLang="en-US" dirty="0"/>
                <a:t> = base  circle radius</a:t>
              </a:r>
            </a:p>
            <a:p>
              <a:r>
                <a:rPr lang="en-US" altLang="en-US" dirty="0" err="1"/>
                <a:t>r</a:t>
              </a:r>
              <a:r>
                <a:rPr lang="en-US" altLang="en-US" baseline="-25000" dirty="0" err="1"/>
                <a:t>B</a:t>
              </a:r>
              <a:r>
                <a:rPr lang="en-US" altLang="en-US" dirty="0"/>
                <a:t>= radius of point B on the involute</a:t>
              </a:r>
            </a:p>
            <a:p>
              <a:r>
                <a:rPr lang="en-US" altLang="en-US" dirty="0" err="1"/>
                <a:t>r</a:t>
              </a:r>
              <a:r>
                <a:rPr lang="en-US" altLang="en-US" baseline="-25000" dirty="0" err="1"/>
                <a:t>C</a:t>
              </a:r>
              <a:r>
                <a:rPr lang="en-US" altLang="en-US" dirty="0"/>
                <a:t>= radius of point C on the involute</a:t>
              </a:r>
            </a:p>
            <a:p>
              <a:r>
                <a:rPr lang="en-US" altLang="en-US" dirty="0"/>
                <a:t>   = pressure angle for point B</a:t>
              </a:r>
            </a:p>
            <a:p>
              <a:r>
                <a:rPr lang="en-US" altLang="en-US" dirty="0"/>
                <a:t>   = pressure angle for point C</a:t>
              </a:r>
            </a:p>
            <a:p>
              <a:r>
                <a:rPr lang="en-US" altLang="en-US" dirty="0" err="1"/>
                <a:t>t</a:t>
              </a:r>
              <a:r>
                <a:rPr lang="en-US" altLang="en-US" baseline="-25000" dirty="0" err="1"/>
                <a:t>B</a:t>
              </a:r>
              <a:r>
                <a:rPr lang="en-US" altLang="en-US" dirty="0"/>
                <a:t>= arc tooth thickness at B</a:t>
              </a:r>
              <a:endParaRPr lang="en-US" altLang="en-US" baseline="-25000" dirty="0"/>
            </a:p>
            <a:p>
              <a:r>
                <a:rPr lang="en-US" altLang="en-US" dirty="0" err="1"/>
                <a:t>t</a:t>
              </a:r>
              <a:r>
                <a:rPr lang="en-US" altLang="en-US" baseline="-25000" dirty="0" err="1"/>
                <a:t>C</a:t>
              </a:r>
              <a:r>
                <a:rPr lang="en-US" altLang="en-US" dirty="0"/>
                <a:t>= arc tooth thickness at C</a:t>
              </a:r>
            </a:p>
          </p:txBody>
        </p:sp>
        <p:graphicFrame>
          <p:nvGraphicFramePr>
            <p:cNvPr id="20483" name="Object 10"/>
            <p:cNvGraphicFramePr>
              <a:graphicFrameLocks noChangeAspect="1"/>
            </p:cNvGraphicFramePr>
            <p:nvPr/>
          </p:nvGraphicFramePr>
          <p:xfrm>
            <a:off x="624" y="2976"/>
            <a:ext cx="187" cy="240"/>
          </p:xfrm>
          <a:graphic>
            <a:graphicData uri="http://schemas.openxmlformats.org/presentationml/2006/ole">
              <mc:AlternateContent xmlns:mc="http://schemas.openxmlformats.org/markup-compatibility/2006">
                <mc:Choice xmlns:v="urn:schemas-microsoft-com:vml" Requires="v">
                  <p:oleObj spid="_x0000_s20533" name="Equation" r:id="rId5" imgW="177480" imgH="228600" progId="Equation.3">
                    <p:embed/>
                  </p:oleObj>
                </mc:Choice>
                <mc:Fallback>
                  <p:oleObj name="Equation" r:id="rId5" imgW="177480" imgH="228600" progId="Equation.3">
                    <p:embed/>
                    <p:pic>
                      <p:nvPicPr>
                        <p:cNvPr id="20483"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 y="2976"/>
                          <a:ext cx="187"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048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2170" y="1277144"/>
            <a:ext cx="5611245" cy="322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720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DED965A-AFB0-4490-9A60-99DFE506DCA6}" type="slidenum">
              <a:rPr lang="en-US" altLang="en-US">
                <a:solidFill>
                  <a:srgbClr val="898989"/>
                </a:solidFill>
              </a:rPr>
              <a:pPr/>
              <a:t>56</a:t>
            </a:fld>
            <a:endParaRPr lang="en-US" altLang="en-US">
              <a:solidFill>
                <a:srgbClr val="898989"/>
              </a:solidFill>
            </a:endParaRPr>
          </a:p>
        </p:txBody>
      </p:sp>
      <p:graphicFrame>
        <p:nvGraphicFramePr>
          <p:cNvPr id="130053" name="Object 5"/>
          <p:cNvGraphicFramePr>
            <a:graphicFrameLocks noGrp="1" noChangeAspect="1"/>
          </p:cNvGraphicFramePr>
          <p:nvPr>
            <p:ph sz="half" idx="4294967295"/>
          </p:nvPr>
        </p:nvGraphicFramePr>
        <p:xfrm>
          <a:off x="1524000" y="533400"/>
          <a:ext cx="2286000" cy="908050"/>
        </p:xfrm>
        <a:graphic>
          <a:graphicData uri="http://schemas.openxmlformats.org/presentationml/2006/ole">
            <mc:AlternateContent xmlns:mc="http://schemas.openxmlformats.org/markup-compatibility/2006">
              <mc:Choice xmlns:v="urn:schemas-microsoft-com:vml" Requires="v">
                <p:oleObj spid="_x0000_s21631" name="Equation" r:id="rId3" imgW="1663560" imgH="660240" progId="Equation.3">
                  <p:embed/>
                </p:oleObj>
              </mc:Choice>
              <mc:Fallback>
                <p:oleObj name="Equation" r:id="rId3" imgW="1663560" imgH="660240" progId="Equation.3">
                  <p:embed/>
                  <p:pic>
                    <p:nvPicPr>
                      <p:cNvPr id="13005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33400"/>
                        <a:ext cx="2286000" cy="908050"/>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059" name="Object 11"/>
          <p:cNvGraphicFramePr>
            <a:graphicFrameLocks noGrp="1" noChangeAspect="1"/>
          </p:cNvGraphicFramePr>
          <p:nvPr>
            <p:ph sz="quarter" idx="4294967295"/>
          </p:nvPr>
        </p:nvGraphicFramePr>
        <p:xfrm>
          <a:off x="1524000" y="2133600"/>
          <a:ext cx="2209800" cy="857250"/>
        </p:xfrm>
        <a:graphic>
          <a:graphicData uri="http://schemas.openxmlformats.org/presentationml/2006/ole">
            <mc:AlternateContent xmlns:mc="http://schemas.openxmlformats.org/markup-compatibility/2006">
              <mc:Choice xmlns:v="urn:schemas-microsoft-com:vml" Requires="v">
                <p:oleObj spid="_x0000_s21632" name="Equation" r:id="rId5" imgW="1701720" imgH="660240" progId="Equation.3">
                  <p:embed/>
                </p:oleObj>
              </mc:Choice>
              <mc:Fallback>
                <p:oleObj name="Equation" r:id="rId5" imgW="1701720" imgH="660240" progId="Equation.3">
                  <p:embed/>
                  <p:pic>
                    <p:nvPicPr>
                      <p:cNvPr id="13005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133600"/>
                        <a:ext cx="2209800" cy="857250"/>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066" name="Object 18"/>
          <p:cNvGraphicFramePr>
            <a:graphicFrameLocks noGrp="1" noChangeAspect="1"/>
          </p:cNvGraphicFramePr>
          <p:nvPr>
            <p:ph sz="quarter" idx="4294967295"/>
          </p:nvPr>
        </p:nvGraphicFramePr>
        <p:xfrm>
          <a:off x="1524000" y="3505200"/>
          <a:ext cx="3429000" cy="376238"/>
        </p:xfrm>
        <a:graphic>
          <a:graphicData uri="http://schemas.openxmlformats.org/presentationml/2006/ole">
            <mc:AlternateContent xmlns:mc="http://schemas.openxmlformats.org/markup-compatibility/2006">
              <mc:Choice xmlns:v="urn:schemas-microsoft-com:vml" Requires="v">
                <p:oleObj spid="_x0000_s21633" name="Equation" r:id="rId7" imgW="2082600" imgH="228600" progId="Equation.3">
                  <p:embed/>
                </p:oleObj>
              </mc:Choice>
              <mc:Fallback>
                <p:oleObj name="Equation" r:id="rId7" imgW="2082600" imgH="228600" progId="Equation.3">
                  <p:embed/>
                  <p:pic>
                    <p:nvPicPr>
                      <p:cNvPr id="130066"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3505200"/>
                        <a:ext cx="3429000" cy="376238"/>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052" name="Text Box 4"/>
          <p:cNvSpPr txBox="1">
            <a:spLocks noChangeArrowheads="1"/>
          </p:cNvSpPr>
          <p:nvPr/>
        </p:nvSpPr>
        <p:spPr bwMode="auto">
          <a:xfrm>
            <a:off x="1812926" y="107951"/>
            <a:ext cx="209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From triangle OBE,</a:t>
            </a:r>
          </a:p>
        </p:txBody>
      </p:sp>
      <p:sp>
        <p:nvSpPr>
          <p:cNvPr id="130055" name="Text Box 7"/>
          <p:cNvSpPr txBox="1">
            <a:spLocks noChangeArrowheads="1"/>
          </p:cNvSpPr>
          <p:nvPr/>
        </p:nvSpPr>
        <p:spPr bwMode="auto">
          <a:xfrm>
            <a:off x="1905000" y="1676401"/>
            <a:ext cx="2090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From triangle OCF,</a:t>
            </a:r>
          </a:p>
        </p:txBody>
      </p:sp>
      <p:sp>
        <p:nvSpPr>
          <p:cNvPr id="130062" name="Text Box 14"/>
          <p:cNvSpPr txBox="1">
            <a:spLocks noChangeArrowheads="1"/>
          </p:cNvSpPr>
          <p:nvPr/>
        </p:nvSpPr>
        <p:spPr bwMode="auto">
          <a:xfrm>
            <a:off x="1889125" y="3079751"/>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Equating (1) &amp; (2)</a:t>
            </a:r>
          </a:p>
        </p:txBody>
      </p:sp>
      <p:sp>
        <p:nvSpPr>
          <p:cNvPr id="130069" name="Text Box 21"/>
          <p:cNvSpPr txBox="1">
            <a:spLocks noChangeArrowheads="1"/>
          </p:cNvSpPr>
          <p:nvPr/>
        </p:nvSpPr>
        <p:spPr bwMode="auto">
          <a:xfrm>
            <a:off x="1812926" y="3994150"/>
            <a:ext cx="57134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From The Geometry (By the properties of the involute)</a:t>
            </a:r>
          </a:p>
          <a:p>
            <a:r>
              <a:rPr lang="en-US" altLang="en-US"/>
              <a:t>	Arc AE = Length BE</a:t>
            </a:r>
          </a:p>
          <a:p>
            <a:r>
              <a:rPr lang="en-US" altLang="en-US"/>
              <a:t>	Arc AF = Length CF</a:t>
            </a:r>
          </a:p>
        </p:txBody>
      </p:sp>
      <p:grpSp>
        <p:nvGrpSpPr>
          <p:cNvPr id="2" name="Group 25"/>
          <p:cNvGrpSpPr>
            <a:grpSpLocks/>
          </p:cNvGrpSpPr>
          <p:nvPr/>
        </p:nvGrpSpPr>
        <p:grpSpPr bwMode="auto">
          <a:xfrm>
            <a:off x="1889126" y="4984751"/>
            <a:ext cx="4530725" cy="747713"/>
            <a:chOff x="230" y="3140"/>
            <a:chExt cx="2854" cy="471"/>
          </a:xfrm>
        </p:grpSpPr>
        <p:sp>
          <p:nvSpPr>
            <p:cNvPr id="21518" name="Text Box 22"/>
            <p:cNvSpPr txBox="1">
              <a:spLocks noChangeArrowheads="1"/>
            </p:cNvSpPr>
            <p:nvPr/>
          </p:nvSpPr>
          <p:spPr bwMode="auto">
            <a:xfrm>
              <a:off x="230" y="3140"/>
              <a:ext cx="26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Now from fig.,</a:t>
              </a:r>
            </a:p>
            <a:p>
              <a:r>
                <a:rPr lang="en-US" altLang="en-US"/>
                <a:t>Angle AOE = Arc AE/OE = BE/OE = tan</a:t>
              </a:r>
            </a:p>
          </p:txBody>
        </p:sp>
        <p:graphicFrame>
          <p:nvGraphicFramePr>
            <p:cNvPr id="21510" name="Object 23"/>
            <p:cNvGraphicFramePr>
              <a:graphicFrameLocks noChangeAspect="1"/>
            </p:cNvGraphicFramePr>
            <p:nvPr/>
          </p:nvGraphicFramePr>
          <p:xfrm>
            <a:off x="2790" y="3254"/>
            <a:ext cx="294" cy="357"/>
          </p:xfrm>
          <a:graphic>
            <a:graphicData uri="http://schemas.openxmlformats.org/presentationml/2006/ole">
              <mc:AlternateContent xmlns:mc="http://schemas.openxmlformats.org/markup-compatibility/2006">
                <mc:Choice xmlns:v="urn:schemas-microsoft-com:vml" Requires="v">
                  <p:oleObj spid="_x0000_s21634" name="Equation" r:id="rId9" imgW="177480" imgH="215640" progId="Equation.3">
                    <p:embed/>
                  </p:oleObj>
                </mc:Choice>
                <mc:Fallback>
                  <p:oleObj name="Equation" r:id="rId9" imgW="177480" imgH="215640" progId="Equation.3">
                    <p:embed/>
                    <p:pic>
                      <p:nvPicPr>
                        <p:cNvPr id="2151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0" y="3254"/>
                          <a:ext cx="294"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30072" name="Object 24"/>
          <p:cNvGraphicFramePr>
            <a:graphicFrameLocks noChangeAspect="1"/>
          </p:cNvGraphicFramePr>
          <p:nvPr/>
        </p:nvGraphicFramePr>
        <p:xfrm>
          <a:off x="2057400" y="5715000"/>
          <a:ext cx="2971800" cy="719138"/>
        </p:xfrm>
        <a:graphic>
          <a:graphicData uri="http://schemas.openxmlformats.org/presentationml/2006/ole">
            <mc:AlternateContent xmlns:mc="http://schemas.openxmlformats.org/markup-compatibility/2006">
              <mc:Choice xmlns:v="urn:schemas-microsoft-com:vml" Requires="v">
                <p:oleObj spid="_x0000_s21635" name="Equation" r:id="rId11" imgW="1993680" imgH="482400" progId="Equation.3">
                  <p:embed/>
                </p:oleObj>
              </mc:Choice>
              <mc:Fallback>
                <p:oleObj name="Equation" r:id="rId11" imgW="1993680" imgH="482400" progId="Equation.3">
                  <p:embed/>
                  <p:pic>
                    <p:nvPicPr>
                      <p:cNvPr id="130072"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5715000"/>
                        <a:ext cx="2971800" cy="719138"/>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51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457201"/>
            <a:ext cx="45720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657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E5DBE1B-6EC6-492E-9C00-EB1D786F0CFD}" type="slidenum">
              <a:rPr lang="en-US" altLang="en-US">
                <a:solidFill>
                  <a:srgbClr val="898989"/>
                </a:solidFill>
              </a:rPr>
              <a:pPr/>
              <a:t>57</a:t>
            </a:fld>
            <a:endParaRPr lang="en-US" altLang="en-US">
              <a:solidFill>
                <a:srgbClr val="898989"/>
              </a:solidFill>
            </a:endParaRPr>
          </a:p>
        </p:txBody>
      </p:sp>
      <p:grpSp>
        <p:nvGrpSpPr>
          <p:cNvPr id="2" name="Group 4"/>
          <p:cNvGrpSpPr>
            <a:grpSpLocks/>
          </p:cNvGrpSpPr>
          <p:nvPr/>
        </p:nvGrpSpPr>
        <p:grpSpPr bwMode="auto">
          <a:xfrm>
            <a:off x="1752601" y="1"/>
            <a:ext cx="4530725" cy="765175"/>
            <a:chOff x="230" y="3140"/>
            <a:chExt cx="2854" cy="482"/>
          </a:xfrm>
        </p:grpSpPr>
        <p:sp>
          <p:nvSpPr>
            <p:cNvPr id="22542" name="Text Box 5"/>
            <p:cNvSpPr txBox="1">
              <a:spLocks noChangeArrowheads="1"/>
            </p:cNvSpPr>
            <p:nvPr/>
          </p:nvSpPr>
          <p:spPr bwMode="auto">
            <a:xfrm>
              <a:off x="230" y="3140"/>
              <a:ext cx="260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Now from fig.,</a:t>
              </a:r>
            </a:p>
            <a:p>
              <a:r>
                <a:rPr lang="en-US" altLang="en-US"/>
                <a:t>Angle AOF = Arc AF/OF = CF/OF = tan</a:t>
              </a:r>
            </a:p>
          </p:txBody>
        </p:sp>
        <p:graphicFrame>
          <p:nvGraphicFramePr>
            <p:cNvPr id="22534" name="Object 6"/>
            <p:cNvGraphicFramePr>
              <a:graphicFrameLocks noChangeAspect="1"/>
            </p:cNvGraphicFramePr>
            <p:nvPr/>
          </p:nvGraphicFramePr>
          <p:xfrm>
            <a:off x="2790" y="3244"/>
            <a:ext cx="294" cy="378"/>
          </p:xfrm>
          <a:graphic>
            <a:graphicData uri="http://schemas.openxmlformats.org/presentationml/2006/ole">
              <mc:AlternateContent xmlns:mc="http://schemas.openxmlformats.org/markup-compatibility/2006">
                <mc:Choice xmlns:v="urn:schemas-microsoft-com:vml" Requires="v">
                  <p:oleObj spid="_x0000_s22655" name="Equation" r:id="rId3" imgW="177480" imgH="228600" progId="Equation.3">
                    <p:embed/>
                  </p:oleObj>
                </mc:Choice>
                <mc:Fallback>
                  <p:oleObj name="Equation" r:id="rId3" imgW="177480" imgH="228600" progId="Equation.3">
                    <p:embed/>
                    <p:pic>
                      <p:nvPicPr>
                        <p:cNvPr id="2253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 y="3244"/>
                          <a:ext cx="294" cy="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36199" name="Object 7"/>
          <p:cNvGraphicFramePr>
            <a:graphicFrameLocks noChangeAspect="1"/>
          </p:cNvGraphicFramePr>
          <p:nvPr/>
        </p:nvGraphicFramePr>
        <p:xfrm>
          <a:off x="1828801" y="609600"/>
          <a:ext cx="2989263" cy="719138"/>
        </p:xfrm>
        <a:graphic>
          <a:graphicData uri="http://schemas.openxmlformats.org/presentationml/2006/ole">
            <mc:AlternateContent xmlns:mc="http://schemas.openxmlformats.org/markup-compatibility/2006">
              <mc:Choice xmlns:v="urn:schemas-microsoft-com:vml" Requires="v">
                <p:oleObj spid="_x0000_s22656" name="Equation" r:id="rId5" imgW="2006280" imgH="482400" progId="Equation.3">
                  <p:embed/>
                </p:oleObj>
              </mc:Choice>
              <mc:Fallback>
                <p:oleObj name="Equation" r:id="rId5" imgW="2006280" imgH="482400" progId="Equation.3">
                  <p:embed/>
                  <p:pic>
                    <p:nvPicPr>
                      <p:cNvPr id="13619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1" y="609600"/>
                        <a:ext cx="2989263" cy="719138"/>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200" name="Text Box 8"/>
          <p:cNvSpPr txBox="1">
            <a:spLocks noChangeArrowheads="1"/>
          </p:cNvSpPr>
          <p:nvPr/>
        </p:nvSpPr>
        <p:spPr bwMode="auto">
          <a:xfrm>
            <a:off x="1828800" y="1371601"/>
            <a:ext cx="2370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From fig., for point B,</a:t>
            </a:r>
          </a:p>
        </p:txBody>
      </p:sp>
      <p:graphicFrame>
        <p:nvGraphicFramePr>
          <p:cNvPr id="136201" name="Object 9"/>
          <p:cNvGraphicFramePr>
            <a:graphicFrameLocks noChangeAspect="1"/>
          </p:cNvGraphicFramePr>
          <p:nvPr/>
        </p:nvGraphicFramePr>
        <p:xfrm>
          <a:off x="1752601" y="1752601"/>
          <a:ext cx="4411663" cy="657225"/>
        </p:xfrm>
        <a:graphic>
          <a:graphicData uri="http://schemas.openxmlformats.org/presentationml/2006/ole">
            <mc:AlternateContent xmlns:mc="http://schemas.openxmlformats.org/markup-compatibility/2006">
              <mc:Choice xmlns:v="urn:schemas-microsoft-com:vml" Requires="v">
                <p:oleObj spid="_x0000_s22657" name="Equation" r:id="rId7" imgW="2895480" imgH="431640" progId="Equation.3">
                  <p:embed/>
                </p:oleObj>
              </mc:Choice>
              <mc:Fallback>
                <p:oleObj name="Equation" r:id="rId7" imgW="2895480" imgH="431640" progId="Equation.3">
                  <p:embed/>
                  <p:pic>
                    <p:nvPicPr>
                      <p:cNvPr id="1362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1" y="1752601"/>
                        <a:ext cx="4411663" cy="65722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202" name="Object 10"/>
          <p:cNvGraphicFramePr>
            <a:graphicFrameLocks noChangeAspect="1"/>
          </p:cNvGraphicFramePr>
          <p:nvPr/>
        </p:nvGraphicFramePr>
        <p:xfrm>
          <a:off x="1752601" y="2667001"/>
          <a:ext cx="4392613" cy="657225"/>
        </p:xfrm>
        <a:graphic>
          <a:graphicData uri="http://schemas.openxmlformats.org/presentationml/2006/ole">
            <mc:AlternateContent xmlns:mc="http://schemas.openxmlformats.org/markup-compatibility/2006">
              <mc:Choice xmlns:v="urn:schemas-microsoft-com:vml" Requires="v">
                <p:oleObj spid="_x0000_s22658" name="Equation" r:id="rId9" imgW="2882880" imgH="431640" progId="Equation.3">
                  <p:embed/>
                </p:oleObj>
              </mc:Choice>
              <mc:Fallback>
                <p:oleObj name="Equation" r:id="rId9" imgW="2882880" imgH="431640" progId="Equation.3">
                  <p:embed/>
                  <p:pic>
                    <p:nvPicPr>
                      <p:cNvPr id="1362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1" y="2667001"/>
                        <a:ext cx="4392613" cy="65722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7" name="Text Box 11"/>
          <p:cNvSpPr txBox="1">
            <a:spLocks noChangeArrowheads="1"/>
          </p:cNvSpPr>
          <p:nvPr/>
        </p:nvSpPr>
        <p:spPr bwMode="auto">
          <a:xfrm>
            <a:off x="1828800" y="2362201"/>
            <a:ext cx="2236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Similarly for point C,</a:t>
            </a:r>
          </a:p>
        </p:txBody>
      </p:sp>
      <p:sp>
        <p:nvSpPr>
          <p:cNvPr id="136204" name="Text Box 12"/>
          <p:cNvSpPr txBox="1">
            <a:spLocks noChangeArrowheads="1"/>
          </p:cNvSpPr>
          <p:nvPr/>
        </p:nvSpPr>
        <p:spPr bwMode="auto">
          <a:xfrm>
            <a:off x="1828800" y="3352801"/>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Equating (6) &amp; (7)</a:t>
            </a:r>
          </a:p>
        </p:txBody>
      </p:sp>
      <p:graphicFrame>
        <p:nvGraphicFramePr>
          <p:cNvPr id="136205" name="Object 13"/>
          <p:cNvGraphicFramePr>
            <a:graphicFrameLocks noChangeAspect="1"/>
          </p:cNvGraphicFramePr>
          <p:nvPr/>
        </p:nvGraphicFramePr>
        <p:xfrm>
          <a:off x="1905000" y="3810001"/>
          <a:ext cx="4046538" cy="2784475"/>
        </p:xfrm>
        <a:graphic>
          <a:graphicData uri="http://schemas.openxmlformats.org/presentationml/2006/ole">
            <mc:AlternateContent xmlns:mc="http://schemas.openxmlformats.org/markup-compatibility/2006">
              <mc:Choice xmlns:v="urn:schemas-microsoft-com:vml" Requires="v">
                <p:oleObj spid="_x0000_s22659" name="Equation" r:id="rId11" imgW="2654280" imgH="1828800" progId="Equation.3">
                  <p:embed/>
                </p:oleObj>
              </mc:Choice>
              <mc:Fallback>
                <p:oleObj name="Equation" r:id="rId11" imgW="2654280" imgH="1828800" progId="Equation.3">
                  <p:embed/>
                  <p:pic>
                    <p:nvPicPr>
                      <p:cNvPr id="136205"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3810001"/>
                        <a:ext cx="4046538" cy="2784475"/>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54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2697163"/>
            <a:ext cx="45720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7239000" y="1295401"/>
            <a:ext cx="99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a:t>S=r</a:t>
            </a:r>
            <a:r>
              <a:rPr lang="el-GR" altLang="en-US" sz="2400"/>
              <a:t>θ</a:t>
            </a:r>
            <a:endParaRPr lang="en-US" altLang="en-US" sz="2400"/>
          </a:p>
          <a:p>
            <a:r>
              <a:rPr lang="en-US" altLang="en-US" sz="2400"/>
              <a:t>S is t</a:t>
            </a:r>
            <a:r>
              <a:rPr lang="en-US" altLang="en-US" sz="1400"/>
              <a:t>B</a:t>
            </a:r>
          </a:p>
          <a:p>
            <a:r>
              <a:rPr lang="en-US" altLang="en-US"/>
              <a:t>r is r</a:t>
            </a:r>
            <a:r>
              <a:rPr lang="en-US" altLang="en-US" sz="1100"/>
              <a:t>B</a:t>
            </a:r>
            <a:endParaRPr lang="en-IN" altLang="en-US"/>
          </a:p>
        </p:txBody>
      </p:sp>
    </p:spTree>
    <p:extLst>
      <p:ext uri="{BB962C8B-B14F-4D97-AF65-F5344CB8AC3E}">
        <p14:creationId xmlns:p14="http://schemas.microsoft.com/office/powerpoint/2010/main" val="4005817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a:xfrm>
            <a:off x="309489" y="0"/>
            <a:ext cx="9901311" cy="685800"/>
          </a:xfrm>
        </p:spPr>
        <p:txBody>
          <a:bodyPr rtlCol="0">
            <a:normAutofit/>
          </a:bodyPr>
          <a:lstStyle/>
          <a:p>
            <a:pPr>
              <a:defRPr/>
            </a:pPr>
            <a:r>
              <a:rPr lang="en-US" sz="4000" b="1" u="sng" dirty="0"/>
              <a:t>Backlash</a:t>
            </a:r>
          </a:p>
        </p:txBody>
      </p:sp>
      <p:sp>
        <p:nvSpPr>
          <p:cNvPr id="137221" name="Rectangle 5"/>
          <p:cNvSpPr>
            <a:spLocks noGrp="1" noChangeArrowheads="1"/>
          </p:cNvSpPr>
          <p:nvPr>
            <p:ph type="body" sz="half" idx="1"/>
          </p:nvPr>
        </p:nvSpPr>
        <p:spPr>
          <a:xfrm>
            <a:off x="168811" y="685800"/>
            <a:ext cx="11690253" cy="1844675"/>
          </a:xfrm>
        </p:spPr>
        <p:txBody>
          <a:bodyPr>
            <a:noAutofit/>
          </a:bodyPr>
          <a:lstStyle/>
          <a:p>
            <a:pPr>
              <a:lnSpc>
                <a:spcPct val="80000"/>
              </a:lnSpc>
            </a:pPr>
            <a:r>
              <a:rPr lang="en-US" altLang="en-US" sz="2400" b="1" dirty="0"/>
              <a:t>It is the difference between the thickness of the tooth &amp; the width of the tooth space in which it meshes.</a:t>
            </a:r>
          </a:p>
          <a:p>
            <a:pPr>
              <a:lnSpc>
                <a:spcPct val="80000"/>
              </a:lnSpc>
            </a:pPr>
            <a:r>
              <a:rPr lang="en-US" altLang="en-US" sz="2400" b="1" dirty="0"/>
              <a:t>Backlash must be allowed to prevent jamming of the teeth</a:t>
            </a:r>
          </a:p>
          <a:p>
            <a:pPr>
              <a:lnSpc>
                <a:spcPct val="80000"/>
              </a:lnSpc>
              <a:buFontTx/>
              <a:buNone/>
            </a:pPr>
            <a:r>
              <a:rPr lang="en-US" altLang="en-US" sz="2400" b="1" dirty="0"/>
              <a:t>                                                    Back lash = space width – tooth thickness</a:t>
            </a:r>
          </a:p>
        </p:txBody>
      </p:sp>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194F7D2-7AED-4D86-90B8-4DF44ACB528E}" type="slidenum">
              <a:rPr lang="en-US" altLang="en-US">
                <a:solidFill>
                  <a:srgbClr val="898989"/>
                </a:solidFill>
              </a:rPr>
              <a:pPr/>
              <a:t>58</a:t>
            </a:fld>
            <a:endParaRPr lang="en-US" altLang="en-US">
              <a:solidFill>
                <a:srgbClr val="898989"/>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896" y="2267985"/>
            <a:ext cx="6357426" cy="426922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704338" y="2267985"/>
            <a:ext cx="8086775" cy="4269220"/>
          </a:xfrm>
          <a:prstGeom prst="rect">
            <a:avLst/>
          </a:prstGeom>
          <a:noFill/>
          <a:ln>
            <a:noFill/>
          </a:ln>
        </p:spPr>
      </p:pic>
    </p:spTree>
    <p:extLst>
      <p:ext uri="{BB962C8B-B14F-4D97-AF65-F5344CB8AC3E}">
        <p14:creationId xmlns:p14="http://schemas.microsoft.com/office/powerpoint/2010/main" val="2164153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7221">
                                            <p:txEl>
                                              <p:pRg st="0" end="0"/>
                                            </p:txEl>
                                          </p:spTgt>
                                        </p:tgtEl>
                                        <p:attrNameLst>
                                          <p:attrName>style.visibility</p:attrName>
                                        </p:attrNameLst>
                                      </p:cBhvr>
                                      <p:to>
                                        <p:strVal val="visible"/>
                                      </p:to>
                                    </p:set>
                                    <p:animEffect transition="in" filter="checkerboard(across)">
                                      <p:cBhvr>
                                        <p:cTn id="7" dur="500"/>
                                        <p:tgtEl>
                                          <p:spTgt spid="137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7221">
                                            <p:txEl>
                                              <p:pRg st="1" end="1"/>
                                            </p:txEl>
                                          </p:spTgt>
                                        </p:tgtEl>
                                        <p:attrNameLst>
                                          <p:attrName>style.visibility</p:attrName>
                                        </p:attrNameLst>
                                      </p:cBhvr>
                                      <p:to>
                                        <p:strVal val="visible"/>
                                      </p:to>
                                    </p:set>
                                    <p:animEffect transition="in" filter="checkerboard(across)">
                                      <p:cBhvr>
                                        <p:cTn id="12" dur="500"/>
                                        <p:tgtEl>
                                          <p:spTgt spid="1372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7221">
                                            <p:txEl>
                                              <p:pRg st="2" end="2"/>
                                            </p:txEl>
                                          </p:spTgt>
                                        </p:tgtEl>
                                        <p:attrNameLst>
                                          <p:attrName>style.visibility</p:attrName>
                                        </p:attrNameLst>
                                      </p:cBhvr>
                                      <p:to>
                                        <p:strVal val="visible"/>
                                      </p:to>
                                    </p:set>
                                    <p:animEffect transition="in" filter="checkerboard(across)">
                                      <p:cBhvr>
                                        <p:cTn id="17" dur="500"/>
                                        <p:tgtEl>
                                          <p:spTgt spid="1372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p:cNvGraphicFramePr>
            <a:graphicFrameLocks noChangeAspect="1"/>
          </p:cNvGraphicFramePr>
          <p:nvPr/>
        </p:nvGraphicFramePr>
        <p:xfrm>
          <a:off x="1981200" y="19050"/>
          <a:ext cx="8229600" cy="6819900"/>
        </p:xfrm>
        <a:graphic>
          <a:graphicData uri="http://schemas.openxmlformats.org/presentationml/2006/ole">
            <mc:AlternateContent xmlns:mc="http://schemas.openxmlformats.org/markup-compatibility/2006">
              <mc:Choice xmlns:v="urn:schemas-microsoft-com:vml" Requires="v">
                <p:oleObj spid="_x0000_s24603" name="Bitmap Image" r:id="rId3" imgW="6392167" imgH="5296639" progId="Paint.Picture">
                  <p:embed/>
                </p:oleObj>
              </mc:Choice>
              <mc:Fallback>
                <p:oleObj name="Bitmap Image" r:id="rId3" imgW="6392167" imgH="5296639" progId="Paint.Picture">
                  <p:embed/>
                  <p:pic>
                    <p:nvPicPr>
                      <p:cNvPr id="2457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050"/>
                        <a:ext cx="82296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BA6A59-F6CF-429D-8598-4BBBC15AEB45}" type="slidenum">
              <a:rPr lang="en-US" altLang="en-US">
                <a:solidFill>
                  <a:srgbClr val="898989"/>
                </a:solidFill>
              </a:rPr>
              <a:pPr/>
              <a:t>59</a:t>
            </a:fld>
            <a:endParaRPr lang="en-US" altLang="en-US">
              <a:solidFill>
                <a:srgbClr val="898989"/>
              </a:solidFill>
            </a:endParaRPr>
          </a:p>
        </p:txBody>
      </p:sp>
    </p:spTree>
    <p:extLst>
      <p:ext uri="{BB962C8B-B14F-4D97-AF65-F5344CB8AC3E}">
        <p14:creationId xmlns:p14="http://schemas.microsoft.com/office/powerpoint/2010/main" val="423057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BF3CD4F-679D-4BAE-9875-D1CBC5801064}" type="slidenum">
              <a:rPr lang="en-US" altLang="en-US">
                <a:solidFill>
                  <a:srgbClr val="898989"/>
                </a:solidFill>
              </a:rPr>
              <a:pPr/>
              <a:t>6</a:t>
            </a:fld>
            <a:endParaRPr lang="en-US" altLang="en-US">
              <a:solidFill>
                <a:srgbClr val="898989"/>
              </a:solidFill>
            </a:endParaRPr>
          </a:p>
        </p:txBody>
      </p:sp>
      <p:sp>
        <p:nvSpPr>
          <p:cNvPr id="53251" name="Text Box 4"/>
          <p:cNvSpPr txBox="1">
            <a:spLocks noChangeArrowheads="1"/>
          </p:cNvSpPr>
          <p:nvPr/>
        </p:nvSpPr>
        <p:spPr bwMode="auto">
          <a:xfrm>
            <a:off x="1905000" y="1905001"/>
            <a:ext cx="784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en-US" altLang="en-US" sz="2400">
                <a:latin typeface="Arial" panose="020B0604020202020204" pitchFamily="34" charset="0"/>
                <a:cs typeface="Times New Roman" panose="02020603050405020304" pitchFamily="18" charset="0"/>
              </a:rPr>
              <a:t>Gears may be classified according to the relative position of the axes of revolution. The axes may be parallel, intersecting and neither parallel nor intersecting.</a:t>
            </a:r>
            <a:r>
              <a:rPr lang="en-US" altLang="en-US">
                <a:latin typeface="Arial" panose="020B0604020202020204" pitchFamily="34" charset="0"/>
                <a:cs typeface="Times New Roman" panose="02020603050405020304" pitchFamily="18" charset="0"/>
              </a:rPr>
              <a:t> </a:t>
            </a:r>
          </a:p>
        </p:txBody>
      </p:sp>
      <p:sp>
        <p:nvSpPr>
          <p:cNvPr id="53252" name="Text Box 5"/>
          <p:cNvSpPr txBox="1">
            <a:spLocks noChangeArrowheads="1"/>
          </p:cNvSpPr>
          <p:nvPr/>
        </p:nvSpPr>
        <p:spPr bwMode="auto">
          <a:xfrm>
            <a:off x="2209800" y="3352801"/>
            <a:ext cx="228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a:latin typeface="Arial" panose="020B0604020202020204" pitchFamily="34" charset="0"/>
                <a:cs typeface="Times New Roman" panose="02020603050405020304" pitchFamily="18" charset="0"/>
              </a:rPr>
              <a:t>1. Gears for connecting parallel shafts</a:t>
            </a:r>
            <a:r>
              <a:rPr lang="en-US" altLang="en-US" sz="2400">
                <a:latin typeface="Arial" panose="020B0604020202020204" pitchFamily="34" charset="0"/>
              </a:rPr>
              <a:t> </a:t>
            </a:r>
          </a:p>
        </p:txBody>
      </p:sp>
      <p:pic>
        <p:nvPicPr>
          <p:cNvPr id="68614" name="Picture 6" descr="C:\VINAYAKA\Introduction to Mechanisms\Chapter 7_ Gears_files\gears.spur.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81600" y="3352800"/>
            <a:ext cx="16525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descr="C:\VINAYAKA\Introduction to Mechanisms\Chapter 7_ Gears_files\gears.spur2.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467601" y="3276600"/>
            <a:ext cx="22574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8"/>
          <p:cNvSpPr txBox="1">
            <a:spLocks noChangeArrowheads="1"/>
          </p:cNvSpPr>
          <p:nvPr/>
        </p:nvSpPr>
        <p:spPr bwMode="auto">
          <a:xfrm>
            <a:off x="1752600" y="5486400"/>
            <a:ext cx="8534400" cy="457200"/>
          </a:xfrm>
          <a:prstGeom prst="rect">
            <a:avLst/>
          </a:prstGeom>
          <a:solidFill>
            <a:srgbClr val="FFFFFF"/>
          </a:solidFill>
          <a:ln w="9525">
            <a:solidFill>
              <a:srgbClr val="FF3300"/>
            </a:solidFill>
            <a:miter lim="800000"/>
            <a:headEnd/>
            <a:tailEnd/>
          </a:ln>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i="1">
                <a:latin typeface="Times New Roman" panose="02020603050405020304" pitchFamily="18" charset="0"/>
              </a:rPr>
              <a:t>     </a:t>
            </a:r>
            <a:r>
              <a:rPr lang="en-US" altLang="en-US" sz="2400" b="1" i="1">
                <a:solidFill>
                  <a:srgbClr val="FF3300"/>
                </a:solidFill>
                <a:latin typeface="Times New Roman" panose="02020603050405020304" pitchFamily="18" charset="0"/>
              </a:rPr>
              <a:t>Spur Gears:	   External contact         Internal contact</a:t>
            </a:r>
            <a:endParaRPr lang="en-US" altLang="en-US" sz="2400" i="1">
              <a:solidFill>
                <a:srgbClr val="FF3300"/>
              </a:solidFill>
              <a:latin typeface="Times New Roman" panose="02020603050405020304" pitchFamily="18" charset="0"/>
            </a:endParaRPr>
          </a:p>
        </p:txBody>
      </p:sp>
      <p:sp>
        <p:nvSpPr>
          <p:cNvPr id="68617" name="Rectangle 9"/>
          <p:cNvSpPr>
            <a:spLocks noChangeArrowheads="1"/>
          </p:cNvSpPr>
          <p:nvPr/>
        </p:nvSpPr>
        <p:spPr bwMode="auto">
          <a:xfrm>
            <a:off x="1898650" y="990600"/>
            <a:ext cx="4953000" cy="838200"/>
          </a:xfrm>
          <a:prstGeom prst="rect">
            <a:avLst/>
          </a:prstGeom>
          <a:noFill/>
          <a:ln w="9525">
            <a:noFill/>
            <a:miter lim="800000"/>
            <a:headEnd/>
            <a:tailEnd/>
          </a:ln>
          <a:effectLst/>
        </p:spPr>
        <p:txBody>
          <a:bodyPr anchor="ctr"/>
          <a:lstStyle/>
          <a:p>
            <a:pPr eaLnBrk="1" hangingPunct="1">
              <a:defRPr/>
            </a:pPr>
            <a:r>
              <a:rPr lang="en-US" sz="2400" b="1" dirty="0">
                <a:solidFill>
                  <a:schemeClr val="accent2"/>
                </a:solidFill>
                <a:latin typeface="Tahoma" charset="0"/>
              </a:rPr>
              <a:t>Classification</a:t>
            </a:r>
          </a:p>
        </p:txBody>
      </p:sp>
    </p:spTree>
    <p:extLst>
      <p:ext uri="{BB962C8B-B14F-4D97-AF65-F5344CB8AC3E}">
        <p14:creationId xmlns:p14="http://schemas.microsoft.com/office/powerpoint/2010/main" val="1299844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5"/>
          <p:cNvSpPr>
            <a:spLocks noGrp="1" noChangeArrowheads="1"/>
          </p:cNvSpPr>
          <p:nvPr>
            <p:ph idx="1"/>
          </p:nvPr>
        </p:nvSpPr>
        <p:spPr>
          <a:xfrm>
            <a:off x="1752600" y="228600"/>
            <a:ext cx="5486400" cy="6477000"/>
          </a:xfrm>
        </p:spPr>
        <p:txBody>
          <a:bodyPr>
            <a:normAutofit fontScale="92500" lnSpcReduction="20000"/>
          </a:bodyPr>
          <a:lstStyle/>
          <a:p>
            <a:pPr>
              <a:lnSpc>
                <a:spcPct val="80000"/>
              </a:lnSpc>
              <a:buFontTx/>
              <a:buNone/>
            </a:pPr>
            <a:r>
              <a:rPr lang="en-US" altLang="en-US" sz="1800" dirty="0"/>
              <a:t>Let, P’ be the new pitch point</a:t>
            </a:r>
          </a:p>
          <a:p>
            <a:pPr>
              <a:lnSpc>
                <a:spcPct val="80000"/>
              </a:lnSpc>
              <a:buFontTx/>
              <a:buNone/>
            </a:pPr>
            <a:r>
              <a:rPr lang="en-US" altLang="en-US" sz="1800" dirty="0"/>
              <a:t>r = standard pitch circle radius of pinion</a:t>
            </a:r>
          </a:p>
          <a:p>
            <a:pPr>
              <a:lnSpc>
                <a:spcPct val="80000"/>
              </a:lnSpc>
              <a:buFontTx/>
              <a:buNone/>
            </a:pPr>
            <a:r>
              <a:rPr lang="en-US" altLang="en-US" sz="1800" dirty="0"/>
              <a:t>R= standard pitch circle radius of gear</a:t>
            </a:r>
          </a:p>
          <a:p>
            <a:pPr>
              <a:lnSpc>
                <a:spcPct val="80000"/>
              </a:lnSpc>
              <a:buFontTx/>
              <a:buNone/>
            </a:pPr>
            <a:r>
              <a:rPr lang="en-US" altLang="en-US" sz="1800" dirty="0"/>
              <a:t>c = standard </a:t>
            </a:r>
            <a:r>
              <a:rPr lang="en-US" altLang="en-US" sz="1800" dirty="0" err="1"/>
              <a:t>centre</a:t>
            </a:r>
            <a:r>
              <a:rPr lang="en-US" altLang="en-US" sz="1800" dirty="0"/>
              <a:t> distance = R + r</a:t>
            </a:r>
          </a:p>
          <a:p>
            <a:pPr>
              <a:lnSpc>
                <a:spcPct val="80000"/>
              </a:lnSpc>
              <a:buFontTx/>
              <a:buNone/>
            </a:pPr>
            <a:r>
              <a:rPr lang="en-US" altLang="en-US" sz="1800" dirty="0"/>
              <a:t>r’ = operating pitch circle radius of pinion</a:t>
            </a:r>
          </a:p>
          <a:p>
            <a:pPr>
              <a:lnSpc>
                <a:spcPct val="80000"/>
              </a:lnSpc>
              <a:buFontTx/>
              <a:buNone/>
            </a:pPr>
            <a:r>
              <a:rPr lang="en-US" altLang="en-US" sz="1800" dirty="0"/>
              <a:t>R’ = operating pitch circle radius of gear</a:t>
            </a:r>
          </a:p>
          <a:p>
            <a:pPr>
              <a:lnSpc>
                <a:spcPct val="80000"/>
              </a:lnSpc>
              <a:buFontTx/>
              <a:buNone/>
            </a:pPr>
            <a:r>
              <a:rPr lang="en-US" altLang="en-US" sz="1800" dirty="0"/>
              <a:t>c’ = operating </a:t>
            </a:r>
            <a:r>
              <a:rPr lang="en-US" altLang="en-US" sz="1800" dirty="0" err="1"/>
              <a:t>centre</a:t>
            </a:r>
            <a:r>
              <a:rPr lang="en-US" altLang="en-US" sz="1800" dirty="0"/>
              <a:t> distance = R’ + r’</a:t>
            </a:r>
          </a:p>
          <a:p>
            <a:pPr>
              <a:lnSpc>
                <a:spcPct val="80000"/>
              </a:lnSpc>
              <a:buFontTx/>
              <a:buNone/>
            </a:pPr>
            <a:r>
              <a:rPr lang="en-US" altLang="en-US" sz="1800" dirty="0"/>
              <a:t>   = standard pressure angle</a:t>
            </a:r>
          </a:p>
          <a:p>
            <a:pPr>
              <a:lnSpc>
                <a:spcPct val="80000"/>
              </a:lnSpc>
              <a:buFontTx/>
              <a:buNone/>
            </a:pPr>
            <a:r>
              <a:rPr lang="en-US" altLang="en-US" sz="1800" dirty="0"/>
              <a:t>   = operating pressure angle</a:t>
            </a:r>
          </a:p>
          <a:p>
            <a:pPr>
              <a:lnSpc>
                <a:spcPct val="80000"/>
              </a:lnSpc>
              <a:buFontTx/>
              <a:buNone/>
            </a:pPr>
            <a:r>
              <a:rPr lang="en-US" altLang="en-US" sz="1800" dirty="0"/>
              <a:t>h = tooth thickness of pinion on standard pitch circle =p/2</a:t>
            </a:r>
          </a:p>
          <a:p>
            <a:pPr>
              <a:lnSpc>
                <a:spcPct val="80000"/>
              </a:lnSpc>
              <a:buFontTx/>
              <a:buNone/>
            </a:pPr>
            <a:r>
              <a:rPr lang="en-US" altLang="en-US" sz="1800" dirty="0"/>
              <a:t>h’ = tooth thickness of pinion on operating pitch circle</a:t>
            </a:r>
          </a:p>
          <a:p>
            <a:pPr>
              <a:lnSpc>
                <a:spcPct val="80000"/>
              </a:lnSpc>
              <a:buFontTx/>
              <a:buNone/>
            </a:pPr>
            <a:r>
              <a:rPr lang="en-US" altLang="en-US" sz="1800" dirty="0"/>
              <a:t>H = tooth thickness of gear on standard pitch circle =p/2</a:t>
            </a:r>
          </a:p>
          <a:p>
            <a:pPr>
              <a:lnSpc>
                <a:spcPct val="80000"/>
              </a:lnSpc>
              <a:buFontTx/>
              <a:buNone/>
            </a:pPr>
            <a:r>
              <a:rPr lang="en-US" altLang="en-US" sz="1800" dirty="0"/>
              <a:t>H’ = tooth thickness of gear on operating pitch circle</a:t>
            </a:r>
          </a:p>
          <a:p>
            <a:pPr>
              <a:lnSpc>
                <a:spcPct val="80000"/>
              </a:lnSpc>
              <a:buFontTx/>
              <a:buNone/>
            </a:pPr>
            <a:endParaRPr lang="en-US" altLang="en-US" sz="1800" dirty="0"/>
          </a:p>
          <a:p>
            <a:pPr>
              <a:lnSpc>
                <a:spcPct val="80000"/>
              </a:lnSpc>
              <a:buFontTx/>
              <a:buNone/>
            </a:pPr>
            <a:r>
              <a:rPr lang="en-US" altLang="en-US" sz="1800" dirty="0"/>
              <a:t>p = standard circular pitch = </a:t>
            </a:r>
          </a:p>
          <a:p>
            <a:pPr>
              <a:lnSpc>
                <a:spcPct val="80000"/>
              </a:lnSpc>
              <a:buFontTx/>
              <a:buNone/>
            </a:pPr>
            <a:endParaRPr lang="en-US" altLang="en-US" sz="1800" dirty="0"/>
          </a:p>
          <a:p>
            <a:pPr>
              <a:lnSpc>
                <a:spcPct val="80000"/>
              </a:lnSpc>
              <a:buFontTx/>
              <a:buNone/>
            </a:pPr>
            <a:endParaRPr lang="en-US" altLang="en-US" sz="1800" dirty="0"/>
          </a:p>
          <a:p>
            <a:pPr>
              <a:lnSpc>
                <a:spcPct val="80000"/>
              </a:lnSpc>
              <a:buFontTx/>
              <a:buNone/>
            </a:pPr>
            <a:r>
              <a:rPr lang="en-US" altLang="en-US" sz="1800" dirty="0"/>
              <a:t>p’ = operating circular pitch =</a:t>
            </a:r>
          </a:p>
          <a:p>
            <a:pPr>
              <a:lnSpc>
                <a:spcPct val="80000"/>
              </a:lnSpc>
              <a:buFontTx/>
              <a:buNone/>
            </a:pPr>
            <a:r>
              <a:rPr lang="en-US" altLang="en-US" sz="1800" dirty="0"/>
              <a:t> </a:t>
            </a:r>
          </a:p>
          <a:p>
            <a:pPr>
              <a:lnSpc>
                <a:spcPct val="80000"/>
              </a:lnSpc>
              <a:buFontTx/>
              <a:buNone/>
            </a:pPr>
            <a:r>
              <a:rPr lang="en-US" altLang="en-US" sz="1800" dirty="0"/>
              <a:t>  = change in </a:t>
            </a:r>
            <a:r>
              <a:rPr lang="en-US" altLang="en-US" sz="1800" dirty="0" err="1"/>
              <a:t>centre</a:t>
            </a:r>
            <a:r>
              <a:rPr lang="en-US" altLang="en-US" sz="1800" dirty="0"/>
              <a:t> distance</a:t>
            </a:r>
          </a:p>
          <a:p>
            <a:pPr>
              <a:lnSpc>
                <a:spcPct val="80000"/>
              </a:lnSpc>
              <a:buFontTx/>
              <a:buNone/>
            </a:pPr>
            <a:r>
              <a:rPr lang="en-US" altLang="en-US" sz="1800" dirty="0"/>
              <a:t>B = backlash</a:t>
            </a:r>
          </a:p>
          <a:p>
            <a:pPr>
              <a:lnSpc>
                <a:spcPct val="80000"/>
              </a:lnSpc>
              <a:buFontTx/>
              <a:buNone/>
            </a:pPr>
            <a:r>
              <a:rPr lang="en-US" altLang="en-US" sz="1800" dirty="0"/>
              <a:t>T = number of teeth on gear</a:t>
            </a:r>
          </a:p>
          <a:p>
            <a:pPr>
              <a:lnSpc>
                <a:spcPct val="80000"/>
              </a:lnSpc>
              <a:buFontTx/>
              <a:buNone/>
            </a:pPr>
            <a:r>
              <a:rPr lang="en-US" altLang="en-US" sz="1800" dirty="0"/>
              <a:t>t = number of teeth on pinion</a:t>
            </a:r>
          </a:p>
          <a:p>
            <a:pPr>
              <a:lnSpc>
                <a:spcPct val="80000"/>
              </a:lnSpc>
              <a:buFontTx/>
              <a:buNone/>
            </a:pPr>
            <a:endParaRPr lang="en-US" altLang="en-US" sz="1800" dirty="0"/>
          </a:p>
        </p:txBody>
      </p:sp>
      <p:sp>
        <p:nvSpPr>
          <p:cNvPr id="8"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E6B0956-C03A-4C63-BB62-5E77DE5FC218}" type="slidenum">
              <a:rPr lang="en-US" altLang="en-US">
                <a:solidFill>
                  <a:srgbClr val="898989"/>
                </a:solidFill>
              </a:rPr>
              <a:pPr/>
              <a:t>60</a:t>
            </a:fld>
            <a:endParaRPr lang="en-US" altLang="en-US">
              <a:solidFill>
                <a:srgbClr val="898989"/>
              </a:solidFill>
            </a:endParaRPr>
          </a:p>
        </p:txBody>
      </p:sp>
      <p:graphicFrame>
        <p:nvGraphicFramePr>
          <p:cNvPr id="25602" name="Object 5"/>
          <p:cNvGraphicFramePr>
            <a:graphicFrameLocks noChangeAspect="1"/>
          </p:cNvGraphicFramePr>
          <p:nvPr>
            <p:extLst>
              <p:ext uri="{D42A27DB-BD31-4B8C-83A1-F6EECF244321}">
                <p14:modId xmlns:p14="http://schemas.microsoft.com/office/powerpoint/2010/main" val="2612029380"/>
              </p:ext>
            </p:extLst>
          </p:nvPr>
        </p:nvGraphicFramePr>
        <p:xfrm>
          <a:off x="1676401" y="1995268"/>
          <a:ext cx="333375" cy="533400"/>
        </p:xfrm>
        <a:graphic>
          <a:graphicData uri="http://schemas.openxmlformats.org/presentationml/2006/ole">
            <mc:AlternateContent xmlns:mc="http://schemas.openxmlformats.org/markup-compatibility/2006">
              <mc:Choice xmlns:v="urn:schemas-microsoft-com:vml" Requires="v">
                <p:oleObj spid="_x0000_s25702" name="Equation" r:id="rId3" imgW="126720" imgH="203040" progId="Equation.3">
                  <p:embed/>
                </p:oleObj>
              </mc:Choice>
              <mc:Fallback>
                <p:oleObj name="Equation" r:id="rId3" imgW="126720" imgH="203040" progId="Equation.3">
                  <p:embed/>
                  <p:pic>
                    <p:nvPicPr>
                      <p:cNvPr id="25602" name="Object 5"/>
                      <p:cNvPicPr>
                        <a:picLocks noChangeAspect="1" noChangeArrowheads="1"/>
                      </p:cNvPicPr>
                      <p:nvPr/>
                    </p:nvPicPr>
                    <p:blipFill>
                      <a:blip r:embed="rId4"/>
                      <a:srcRect/>
                      <a:stretch>
                        <a:fillRect/>
                      </a:stretch>
                    </p:blipFill>
                    <p:spPr bwMode="auto">
                      <a:xfrm>
                        <a:off x="1676401" y="1995268"/>
                        <a:ext cx="3333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3" name="Object 6"/>
          <p:cNvGraphicFramePr>
            <a:graphicFrameLocks noChangeAspect="1"/>
          </p:cNvGraphicFramePr>
          <p:nvPr/>
        </p:nvGraphicFramePr>
        <p:xfrm>
          <a:off x="1676400" y="2362200"/>
          <a:ext cx="342900" cy="457200"/>
        </p:xfrm>
        <a:graphic>
          <a:graphicData uri="http://schemas.openxmlformats.org/presentationml/2006/ole">
            <mc:AlternateContent xmlns:mc="http://schemas.openxmlformats.org/markup-compatibility/2006">
              <mc:Choice xmlns:v="urn:schemas-microsoft-com:vml" Requires="v">
                <p:oleObj spid="_x0000_s25703" name="Equation" r:id="rId5" imgW="152280" imgH="203040" progId="Equation.3">
                  <p:embed/>
                </p:oleObj>
              </mc:Choice>
              <mc:Fallback>
                <p:oleObj name="Equation" r:id="rId5" imgW="152280" imgH="203040" progId="Equation.3">
                  <p:embed/>
                  <p:pic>
                    <p:nvPicPr>
                      <p:cNvPr id="25603"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362200"/>
                        <a:ext cx="342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9" name="Rectangle 1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graphicFrame>
        <p:nvGraphicFramePr>
          <p:cNvPr id="25604" name="Object 11"/>
          <p:cNvGraphicFramePr>
            <a:graphicFrameLocks noChangeAspect="1"/>
          </p:cNvGraphicFramePr>
          <p:nvPr>
            <p:extLst>
              <p:ext uri="{D42A27DB-BD31-4B8C-83A1-F6EECF244321}">
                <p14:modId xmlns:p14="http://schemas.microsoft.com/office/powerpoint/2010/main" val="3234917652"/>
              </p:ext>
            </p:extLst>
          </p:nvPr>
        </p:nvGraphicFramePr>
        <p:xfrm>
          <a:off x="4495800" y="3920199"/>
          <a:ext cx="1295400" cy="703263"/>
        </p:xfrm>
        <a:graphic>
          <a:graphicData uri="http://schemas.openxmlformats.org/presentationml/2006/ole">
            <mc:AlternateContent xmlns:mc="http://schemas.openxmlformats.org/markup-compatibility/2006">
              <mc:Choice xmlns:v="urn:schemas-microsoft-com:vml" Requires="v">
                <p:oleObj spid="_x0000_s25704" name="Equation" r:id="rId7" imgW="723586" imgH="393529" progId="Equation.3">
                  <p:embed/>
                </p:oleObj>
              </mc:Choice>
              <mc:Fallback>
                <p:oleObj name="Equation" r:id="rId7" imgW="723586" imgH="393529" progId="Equation.3">
                  <p:embed/>
                  <p:pic>
                    <p:nvPicPr>
                      <p:cNvPr id="25604"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920199"/>
                        <a:ext cx="1295400"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0" name="Rectangle 1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graphicFrame>
        <p:nvGraphicFramePr>
          <p:cNvPr id="25605" name="Object 13"/>
          <p:cNvGraphicFramePr>
            <a:graphicFrameLocks noChangeAspect="1"/>
          </p:cNvGraphicFramePr>
          <p:nvPr>
            <p:extLst>
              <p:ext uri="{D42A27DB-BD31-4B8C-83A1-F6EECF244321}">
                <p14:modId xmlns:p14="http://schemas.microsoft.com/office/powerpoint/2010/main" val="3985109116"/>
              </p:ext>
            </p:extLst>
          </p:nvPr>
        </p:nvGraphicFramePr>
        <p:xfrm>
          <a:off x="4540250" y="4805854"/>
          <a:ext cx="1206500" cy="609600"/>
        </p:xfrm>
        <a:graphic>
          <a:graphicData uri="http://schemas.openxmlformats.org/presentationml/2006/ole">
            <mc:AlternateContent xmlns:mc="http://schemas.openxmlformats.org/markup-compatibility/2006">
              <mc:Choice xmlns:v="urn:schemas-microsoft-com:vml" Requires="v">
                <p:oleObj spid="_x0000_s25705" name="Equation" r:id="rId9" imgW="774364" imgH="393529" progId="Equation.3">
                  <p:embed/>
                </p:oleObj>
              </mc:Choice>
              <mc:Fallback>
                <p:oleObj name="Equation" r:id="rId9" imgW="774364" imgH="393529" progId="Equation.3">
                  <p:embed/>
                  <p:pic>
                    <p:nvPicPr>
                      <p:cNvPr id="25605"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0250" y="4805854"/>
                        <a:ext cx="12065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1" name="Rectangle 14"/>
          <p:cNvSpPr>
            <a:spLocks noChangeArrowheads="1"/>
          </p:cNvSpPr>
          <p:nvPr/>
        </p:nvSpPr>
        <p:spPr bwMode="auto">
          <a:xfrm>
            <a:off x="1524001" y="5485794"/>
            <a:ext cx="396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dirty="0">
                <a:sym typeface="Symbol" panose="05050102010706020507" pitchFamily="18" charset="2"/>
              </a:rPr>
              <a:t></a:t>
            </a:r>
            <a:r>
              <a:rPr lang="en-US" altLang="en-US" baseline="-25000" dirty="0"/>
              <a:t>c</a:t>
            </a:r>
            <a:endParaRPr lang="en-US" altLang="en-US" dirty="0"/>
          </a:p>
        </p:txBody>
      </p:sp>
      <p:pic>
        <p:nvPicPr>
          <p:cNvPr id="12" name="Picture 11"/>
          <p:cNvPicPr/>
          <p:nvPr/>
        </p:nvPicPr>
        <p:blipFill>
          <a:blip r:embed="rId11">
            <a:extLst>
              <a:ext uri="{28A0092B-C50C-407E-A947-70E740481C1C}">
                <a14:useLocalDpi xmlns:a14="http://schemas.microsoft.com/office/drawing/2010/main" val="0"/>
              </a:ext>
            </a:extLst>
          </a:blip>
          <a:srcRect/>
          <a:stretch>
            <a:fillRect/>
          </a:stretch>
        </p:blipFill>
        <p:spPr bwMode="auto">
          <a:xfrm>
            <a:off x="7076048" y="228599"/>
            <a:ext cx="4751461" cy="3119511"/>
          </a:xfrm>
          <a:prstGeom prst="rect">
            <a:avLst/>
          </a:prstGeom>
          <a:noFill/>
          <a:ln>
            <a:noFill/>
          </a:ln>
        </p:spPr>
      </p:pic>
    </p:spTree>
    <p:extLst>
      <p:ext uri="{BB962C8B-B14F-4D97-AF65-F5344CB8AC3E}">
        <p14:creationId xmlns:p14="http://schemas.microsoft.com/office/powerpoint/2010/main" val="3959570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B9A20AD-3D98-4383-AF99-AE17BA073C90}" type="slidenum">
              <a:rPr lang="en-US" altLang="en-US">
                <a:solidFill>
                  <a:srgbClr val="898989"/>
                </a:solidFill>
              </a:rPr>
              <a:pPr/>
              <a:t>61</a:t>
            </a:fld>
            <a:endParaRPr lang="en-US" altLang="en-US">
              <a:solidFill>
                <a:srgbClr val="898989"/>
              </a:solidFill>
            </a:endParaRPr>
          </a:p>
        </p:txBody>
      </p:sp>
      <p:sp>
        <p:nvSpPr>
          <p:cNvPr id="26629" name="Text Box 4"/>
          <p:cNvSpPr txBox="1">
            <a:spLocks noChangeArrowheads="1"/>
          </p:cNvSpPr>
          <p:nvPr/>
        </p:nvSpPr>
        <p:spPr bwMode="auto">
          <a:xfrm>
            <a:off x="1965325" y="31751"/>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We know,</a:t>
            </a:r>
          </a:p>
        </p:txBody>
      </p:sp>
      <p:graphicFrame>
        <p:nvGraphicFramePr>
          <p:cNvPr id="143365" name="Object 5"/>
          <p:cNvGraphicFramePr>
            <a:graphicFrameLocks noChangeAspect="1"/>
          </p:cNvGraphicFramePr>
          <p:nvPr/>
        </p:nvGraphicFramePr>
        <p:xfrm>
          <a:off x="2209800" y="533401"/>
          <a:ext cx="3352800" cy="2593975"/>
        </p:xfrm>
        <a:graphic>
          <a:graphicData uri="http://schemas.openxmlformats.org/presentationml/2006/ole">
            <mc:AlternateContent xmlns:mc="http://schemas.openxmlformats.org/markup-compatibility/2006">
              <mc:Choice xmlns:v="urn:schemas-microsoft-com:vml" Requires="v">
                <p:oleObj spid="_x0000_s26676" name="Equation" r:id="rId3" imgW="2298600" imgH="1777680" progId="Equation.3">
                  <p:embed/>
                </p:oleObj>
              </mc:Choice>
              <mc:Fallback>
                <p:oleObj name="Equation" r:id="rId3" imgW="2298600" imgH="1777680" progId="Equation.3">
                  <p:embed/>
                  <p:pic>
                    <p:nvPicPr>
                      <p:cNvPr id="14336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33401"/>
                        <a:ext cx="3352800" cy="2593975"/>
                      </a:xfrm>
                      <a:prstGeom prst="rect">
                        <a:avLst/>
                      </a:prstGeom>
                      <a:solidFill>
                        <a:schemeClr val="bg1"/>
                      </a:solidFill>
                      <a:ln>
                        <a:noFill/>
                      </a:ln>
                      <a:effectLst/>
                    </p:spPr>
                  </p:pic>
                </p:oleObj>
              </mc:Fallback>
            </mc:AlternateContent>
          </a:graphicData>
        </a:graphic>
      </p:graphicFrame>
      <p:sp>
        <p:nvSpPr>
          <p:cNvPr id="143366" name="Text Box 6"/>
          <p:cNvSpPr txBox="1">
            <a:spLocks noChangeArrowheads="1"/>
          </p:cNvSpPr>
          <p:nvPr/>
        </p:nvSpPr>
        <p:spPr bwMode="auto">
          <a:xfrm>
            <a:off x="2041525" y="3232150"/>
            <a:ext cx="5905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On the operating pitch circle,</a:t>
            </a:r>
          </a:p>
          <a:p>
            <a:r>
              <a:rPr lang="en-US" altLang="en-US"/>
              <a:t>Operating pitch = sum of the tooth thickness + backlash</a:t>
            </a:r>
          </a:p>
          <a:p>
            <a:r>
              <a:rPr lang="en-US" altLang="en-US"/>
              <a:t>i.e. p’ = h’ + H’ + B ………………………….(1)</a:t>
            </a:r>
          </a:p>
        </p:txBody>
      </p:sp>
      <p:sp>
        <p:nvSpPr>
          <p:cNvPr id="143367" name="Text Box 7"/>
          <p:cNvSpPr txBox="1">
            <a:spLocks noChangeArrowheads="1"/>
          </p:cNvSpPr>
          <p:nvPr/>
        </p:nvSpPr>
        <p:spPr bwMode="auto">
          <a:xfrm>
            <a:off x="2117725" y="4222751"/>
            <a:ext cx="1957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By involutometry,</a:t>
            </a:r>
          </a:p>
        </p:txBody>
      </p:sp>
      <p:graphicFrame>
        <p:nvGraphicFramePr>
          <p:cNvPr id="143368" name="Object 8"/>
          <p:cNvGraphicFramePr>
            <a:graphicFrameLocks noChangeAspect="1"/>
          </p:cNvGraphicFramePr>
          <p:nvPr/>
        </p:nvGraphicFramePr>
        <p:xfrm>
          <a:off x="2108200" y="4572000"/>
          <a:ext cx="5892800" cy="1550988"/>
        </p:xfrm>
        <a:graphic>
          <a:graphicData uri="http://schemas.openxmlformats.org/presentationml/2006/ole">
            <mc:AlternateContent xmlns:mc="http://schemas.openxmlformats.org/markup-compatibility/2006">
              <mc:Choice xmlns:v="urn:schemas-microsoft-com:vml" Requires="v">
                <p:oleObj spid="_x0000_s26677" name="Equation" r:id="rId5" imgW="3377880" imgH="888840" progId="Equation.3">
                  <p:embed/>
                </p:oleObj>
              </mc:Choice>
              <mc:Fallback>
                <p:oleObj name="Equation" r:id="rId5" imgW="3377880" imgH="888840" progId="Equation.3">
                  <p:embed/>
                  <p:pic>
                    <p:nvPicPr>
                      <p:cNvPr id="14336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8200" y="4572000"/>
                        <a:ext cx="5892800" cy="155098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632"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5176" y="304800"/>
            <a:ext cx="48228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8534401" y="5562600"/>
            <a:ext cx="175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Since H=h=P/2</a:t>
            </a:r>
            <a:endParaRPr lang="en-IN" altLang="en-US"/>
          </a:p>
        </p:txBody>
      </p:sp>
    </p:spTree>
    <p:extLst>
      <p:ext uri="{BB962C8B-B14F-4D97-AF65-F5344CB8AC3E}">
        <p14:creationId xmlns:p14="http://schemas.microsoft.com/office/powerpoint/2010/main" val="3238827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26BCDFD-3B6F-4560-934A-2F9B5D4CEBA0}" type="slidenum">
              <a:rPr lang="en-US" altLang="en-US">
                <a:solidFill>
                  <a:srgbClr val="898989"/>
                </a:solidFill>
              </a:rPr>
              <a:pPr/>
              <a:t>62</a:t>
            </a:fld>
            <a:endParaRPr lang="en-US" altLang="en-US">
              <a:solidFill>
                <a:srgbClr val="898989"/>
              </a:solidFill>
            </a:endParaRPr>
          </a:p>
        </p:txBody>
      </p:sp>
      <p:sp>
        <p:nvSpPr>
          <p:cNvPr id="27653" name="Text Box 4"/>
          <p:cNvSpPr txBox="1">
            <a:spLocks noChangeArrowheads="1"/>
          </p:cNvSpPr>
          <p:nvPr/>
        </p:nvSpPr>
        <p:spPr bwMode="auto">
          <a:xfrm>
            <a:off x="2041525" y="1841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144389" name="Text Box 5"/>
          <p:cNvSpPr txBox="1">
            <a:spLocks noChangeArrowheads="1"/>
          </p:cNvSpPr>
          <p:nvPr/>
        </p:nvSpPr>
        <p:spPr bwMode="auto">
          <a:xfrm>
            <a:off x="1889126" y="336550"/>
            <a:ext cx="5383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Substituting The Values of H’ &amp; h’ inn equation (1),</a:t>
            </a:r>
          </a:p>
        </p:txBody>
      </p:sp>
      <p:graphicFrame>
        <p:nvGraphicFramePr>
          <p:cNvPr id="144390" name="Object 6"/>
          <p:cNvGraphicFramePr>
            <a:graphicFrameLocks noChangeAspect="1"/>
          </p:cNvGraphicFramePr>
          <p:nvPr/>
        </p:nvGraphicFramePr>
        <p:xfrm>
          <a:off x="2209801" y="838201"/>
          <a:ext cx="6240463" cy="771525"/>
        </p:xfrm>
        <a:graphic>
          <a:graphicData uri="http://schemas.openxmlformats.org/presentationml/2006/ole">
            <mc:AlternateContent xmlns:mc="http://schemas.openxmlformats.org/markup-compatibility/2006">
              <mc:Choice xmlns:v="urn:schemas-microsoft-com:vml" Requires="v">
                <p:oleObj spid="_x0000_s27701" name="Equation" r:id="rId3" imgW="3492360" imgH="431640" progId="Equation.3">
                  <p:embed/>
                </p:oleObj>
              </mc:Choice>
              <mc:Fallback>
                <p:oleObj name="Equation" r:id="rId3" imgW="3492360" imgH="431640" progId="Equation.3">
                  <p:embed/>
                  <p:pic>
                    <p:nvPicPr>
                      <p:cNvPr id="14439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838201"/>
                        <a:ext cx="6240463" cy="7715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65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438400"/>
            <a:ext cx="38100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1771384377"/>
              </p:ext>
            </p:extLst>
          </p:nvPr>
        </p:nvGraphicFramePr>
        <p:xfrm>
          <a:off x="1649095" y="1798637"/>
          <a:ext cx="4688293" cy="4672501"/>
        </p:xfrm>
        <a:graphic>
          <a:graphicData uri="http://schemas.openxmlformats.org/presentationml/2006/ole">
            <mc:AlternateContent xmlns:mc="http://schemas.openxmlformats.org/markup-compatibility/2006">
              <mc:Choice xmlns:v="urn:schemas-microsoft-com:vml" Requires="v">
                <p:oleObj spid="_x0000_s27702" name="Equation" r:id="rId6" imgW="3060360" imgH="3047760" progId="Equation.3">
                  <p:embed/>
                </p:oleObj>
              </mc:Choice>
              <mc:Fallback>
                <p:oleObj name="Equation" r:id="rId6" imgW="3060360" imgH="3047760" progId="Equation.3">
                  <p:embed/>
                  <p:pic>
                    <p:nvPicPr>
                      <p:cNvPr id="0" name="Object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9095" y="1798637"/>
                        <a:ext cx="4688293" cy="4672501"/>
                      </a:xfrm>
                      <a:prstGeom prst="rect">
                        <a:avLst/>
                      </a:prstGeom>
                      <a:noFill/>
                    </p:spPr>
                  </p:pic>
                </p:oleObj>
              </mc:Fallback>
            </mc:AlternateContent>
          </a:graphicData>
        </a:graphic>
      </p:graphicFrame>
    </p:spTree>
    <p:extLst>
      <p:ext uri="{BB962C8B-B14F-4D97-AF65-F5344CB8AC3E}">
        <p14:creationId xmlns:p14="http://schemas.microsoft.com/office/powerpoint/2010/main" val="4175262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title"/>
          </p:nvPr>
        </p:nvSpPr>
        <p:spPr>
          <a:xfrm>
            <a:off x="1981200" y="0"/>
            <a:ext cx="8229600" cy="762000"/>
          </a:xfrm>
          <a:noFill/>
        </p:spPr>
        <p:txBody>
          <a:bodyPr/>
          <a:lstStyle/>
          <a:p>
            <a:r>
              <a:rPr lang="en-US" altLang="en-US"/>
              <a:t>Problems </a:t>
            </a:r>
          </a:p>
        </p:txBody>
      </p:sp>
      <p:sp>
        <p:nvSpPr>
          <p:cNvPr id="7" name="Slide Number Placeholder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934DA9A-2140-4D9F-976B-006F4161FA34}" type="slidenum">
              <a:rPr lang="en-US" altLang="en-US">
                <a:solidFill>
                  <a:srgbClr val="898989"/>
                </a:solidFill>
              </a:rPr>
              <a:pPr/>
              <a:t>63</a:t>
            </a:fld>
            <a:endParaRPr lang="en-US" altLang="en-US">
              <a:solidFill>
                <a:srgbClr val="898989"/>
              </a:solidFill>
            </a:endParaRPr>
          </a:p>
        </p:txBody>
      </p:sp>
      <p:sp>
        <p:nvSpPr>
          <p:cNvPr id="90116" name="Text Box 4"/>
          <p:cNvSpPr txBox="1">
            <a:spLocks noChangeArrowheads="1"/>
          </p:cNvSpPr>
          <p:nvPr/>
        </p:nvSpPr>
        <p:spPr bwMode="auto">
          <a:xfrm>
            <a:off x="6689725" y="39941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90117" name="Text Box 6"/>
          <p:cNvSpPr txBox="1">
            <a:spLocks noChangeArrowheads="1"/>
          </p:cNvSpPr>
          <p:nvPr/>
        </p:nvSpPr>
        <p:spPr bwMode="auto">
          <a:xfrm>
            <a:off x="1889126" y="838201"/>
            <a:ext cx="8474075"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a:defRPr>
                <a:solidFill>
                  <a:schemeClr val="tx1"/>
                </a:solidFill>
                <a:latin typeface="Tahoma" panose="020B0604030504040204" pitchFamily="34" charset="0"/>
              </a:defRPr>
            </a:lvl1pPr>
            <a:lvl2pPr marL="828675" indent="-371475">
              <a:defRPr>
                <a:solidFill>
                  <a:schemeClr val="tx1"/>
                </a:solidFill>
                <a:latin typeface="Tahoma" panose="020B0604030504040204" pitchFamily="34" charset="0"/>
              </a:defRPr>
            </a:lvl2pPr>
            <a:lvl3pPr marL="1285875" indent="-371475">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Tx/>
              <a:buAutoNum type="arabicPeriod"/>
            </a:pPr>
            <a:r>
              <a:rPr lang="en-US" altLang="en-US" b="1"/>
              <a:t>A spur gear of 20</a:t>
            </a:r>
            <a:r>
              <a:rPr lang="en-US" altLang="en-US" b="1" baseline="30000"/>
              <a:t>0</a:t>
            </a:r>
            <a:r>
              <a:rPr lang="en-US" altLang="en-US" b="1"/>
              <a:t> pressure angle running at 200 rpm drives another gear at a speed of 100 rpm. The centre distance between the two gears is 300 mm &amp; module is 10 mm. Standard addendum = 1m. Determine: </a:t>
            </a:r>
          </a:p>
          <a:p>
            <a:pPr lvl="1">
              <a:buFontTx/>
              <a:buAutoNum type="romanLcPeriod"/>
            </a:pPr>
            <a:r>
              <a:rPr lang="en-US" altLang="en-US" b="1"/>
              <a:t>Pitch circle radius of pinion</a:t>
            </a:r>
          </a:p>
          <a:p>
            <a:pPr lvl="1">
              <a:buFontTx/>
              <a:buAutoNum type="romanLcPeriod"/>
            </a:pPr>
            <a:r>
              <a:rPr lang="en-US" altLang="en-US" b="1"/>
              <a:t>Pitch circle radius of gear</a:t>
            </a:r>
          </a:p>
          <a:p>
            <a:pPr lvl="1">
              <a:buFontTx/>
              <a:buAutoNum type="romanLcPeriod"/>
            </a:pPr>
            <a:r>
              <a:rPr lang="en-US" altLang="en-US" b="1"/>
              <a:t>No. of teeth on gear</a:t>
            </a:r>
          </a:p>
          <a:p>
            <a:pPr lvl="1">
              <a:buFontTx/>
              <a:buAutoNum type="romanLcPeriod"/>
            </a:pPr>
            <a:r>
              <a:rPr lang="en-US" altLang="en-US" b="1"/>
              <a:t>No. of teeth on pinion</a:t>
            </a:r>
          </a:p>
          <a:p>
            <a:pPr lvl="1">
              <a:buFontTx/>
              <a:buAutoNum type="romanLcPeriod"/>
            </a:pPr>
            <a:r>
              <a:rPr lang="en-US" altLang="en-US" b="1"/>
              <a:t>Base circle radius of gear</a:t>
            </a:r>
          </a:p>
          <a:p>
            <a:pPr lvl="1">
              <a:buFontTx/>
              <a:buAutoNum type="romanLcPeriod"/>
            </a:pPr>
            <a:r>
              <a:rPr lang="en-US" altLang="en-US" b="1"/>
              <a:t>Base circle radius of pinion</a:t>
            </a:r>
          </a:p>
          <a:p>
            <a:pPr lvl="1">
              <a:buFontTx/>
              <a:buAutoNum type="romanLcPeriod"/>
            </a:pPr>
            <a:r>
              <a:rPr lang="en-US" altLang="en-US" b="1"/>
              <a:t>Circular pitch</a:t>
            </a:r>
          </a:p>
          <a:p>
            <a:pPr lvl="1">
              <a:buFontTx/>
              <a:buAutoNum type="romanLcPeriod"/>
            </a:pPr>
            <a:r>
              <a:rPr lang="en-US" altLang="en-US" b="1"/>
              <a:t>Tooth thickness on pitch circle for no backlash</a:t>
            </a:r>
          </a:p>
          <a:p>
            <a:pPr lvl="1">
              <a:buFontTx/>
              <a:buAutoNum type="romanLcPeriod"/>
            </a:pPr>
            <a:r>
              <a:rPr lang="en-US" altLang="en-US" b="1"/>
              <a:t>Pitch line velocity (rolling velocity)</a:t>
            </a:r>
          </a:p>
          <a:p>
            <a:pPr lvl="1">
              <a:buFontTx/>
              <a:buAutoNum type="romanLcPeriod"/>
            </a:pPr>
            <a:r>
              <a:rPr lang="en-US" altLang="en-US" b="1"/>
              <a:t>Length of path of contact</a:t>
            </a:r>
          </a:p>
          <a:p>
            <a:pPr lvl="1">
              <a:buFontTx/>
              <a:buAutoNum type="romanLcPeriod"/>
            </a:pPr>
            <a:r>
              <a:rPr lang="en-US" altLang="en-US" b="1"/>
              <a:t>Length of arc of contact</a:t>
            </a:r>
          </a:p>
          <a:p>
            <a:pPr lvl="1">
              <a:buFontTx/>
              <a:buAutoNum type="romanLcPeriod"/>
            </a:pPr>
            <a:r>
              <a:rPr lang="en-US" altLang="en-US" b="1"/>
              <a:t>Contact ratio (no. of pairs of teeth in contact)</a:t>
            </a:r>
          </a:p>
          <a:p>
            <a:pPr lvl="1">
              <a:buFontTx/>
              <a:buAutoNum type="romanLcPeriod"/>
            </a:pPr>
            <a:r>
              <a:rPr lang="en-US" altLang="en-US" b="1"/>
              <a:t>Velocity of sliding at the point of</a:t>
            </a:r>
          </a:p>
          <a:p>
            <a:pPr lvl="2">
              <a:buFontTx/>
              <a:buAutoNum type="alphaLcParenR"/>
            </a:pPr>
            <a:r>
              <a:rPr lang="en-US" altLang="en-US" b="1"/>
              <a:t>Engagement</a:t>
            </a:r>
          </a:p>
          <a:p>
            <a:pPr lvl="2">
              <a:buFontTx/>
              <a:buAutoNum type="alphaLcParenR"/>
            </a:pPr>
            <a:r>
              <a:rPr lang="en-US" altLang="en-US" b="1"/>
              <a:t>Pitch point</a:t>
            </a:r>
          </a:p>
          <a:p>
            <a:pPr lvl="2">
              <a:buFontTx/>
              <a:buAutoNum type="alphaLcParenR"/>
            </a:pPr>
            <a:r>
              <a:rPr lang="en-US" altLang="en-US" b="1"/>
              <a:t>Disengagement </a:t>
            </a:r>
          </a:p>
        </p:txBody>
      </p:sp>
    </p:spTree>
    <p:extLst>
      <p:ext uri="{BB962C8B-B14F-4D97-AF65-F5344CB8AC3E}">
        <p14:creationId xmlns:p14="http://schemas.microsoft.com/office/powerpoint/2010/main" val="2301067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3ED3F4-D88B-47CA-8619-D4D0A79229AE}" type="slidenum">
              <a:rPr lang="en-US" altLang="en-US">
                <a:solidFill>
                  <a:srgbClr val="898989"/>
                </a:solidFill>
              </a:rPr>
              <a:pPr/>
              <a:t>64</a:t>
            </a:fld>
            <a:endParaRPr lang="en-US" altLang="en-US">
              <a:solidFill>
                <a:srgbClr val="898989"/>
              </a:solidFill>
            </a:endParaRPr>
          </a:p>
        </p:txBody>
      </p:sp>
      <p:sp>
        <p:nvSpPr>
          <p:cNvPr id="91139" name="Text Box 4"/>
          <p:cNvSpPr txBox="1">
            <a:spLocks noChangeArrowheads="1"/>
          </p:cNvSpPr>
          <p:nvPr/>
        </p:nvSpPr>
        <p:spPr bwMode="auto">
          <a:xfrm>
            <a:off x="2041526" y="260351"/>
            <a:ext cx="809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Tx/>
              <a:buAutoNum type="romanLcPeriod" startAt="14"/>
            </a:pPr>
            <a:endParaRPr lang="en-US" altLang="en-US"/>
          </a:p>
        </p:txBody>
      </p:sp>
      <p:sp>
        <p:nvSpPr>
          <p:cNvPr id="91140" name="Text Box 5"/>
          <p:cNvSpPr txBox="1">
            <a:spLocks noChangeArrowheads="1"/>
          </p:cNvSpPr>
          <p:nvPr/>
        </p:nvSpPr>
        <p:spPr bwMode="auto">
          <a:xfrm>
            <a:off x="2270126" y="412751"/>
            <a:ext cx="6416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91141" name="Text Box 6"/>
          <p:cNvSpPr txBox="1">
            <a:spLocks noChangeArrowheads="1"/>
          </p:cNvSpPr>
          <p:nvPr/>
        </p:nvSpPr>
        <p:spPr bwMode="auto">
          <a:xfrm>
            <a:off x="2286000" y="4572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sp>
        <p:nvSpPr>
          <p:cNvPr id="91142" name="Text Box 7"/>
          <p:cNvSpPr txBox="1">
            <a:spLocks noChangeArrowheads="1"/>
          </p:cNvSpPr>
          <p:nvPr/>
        </p:nvSpPr>
        <p:spPr bwMode="auto">
          <a:xfrm>
            <a:off x="2498726" y="412751"/>
            <a:ext cx="73374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71475" indent="-371475">
              <a:defRPr>
                <a:solidFill>
                  <a:schemeClr val="tx1"/>
                </a:solidFill>
                <a:latin typeface="Tahoma" panose="020B0604030504040204" pitchFamily="34" charset="0"/>
              </a:defRPr>
            </a:lvl1pPr>
            <a:lvl2pPr marL="828675" indent="-371475">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Tx/>
              <a:buAutoNum type="romanLcPeriod" startAt="14"/>
            </a:pPr>
            <a:r>
              <a:rPr lang="en-US" altLang="en-US" b="1"/>
              <a:t>Angle of action (angle turned by the pinion &amp; gears)</a:t>
            </a:r>
          </a:p>
          <a:p>
            <a:pPr>
              <a:buFontTx/>
              <a:buAutoNum type="romanLcPeriod" startAt="14"/>
            </a:pPr>
            <a:r>
              <a:rPr lang="en-US" altLang="en-US" b="1"/>
              <a:t>No. of teeth to avoid interference &amp; max. velocity of sliding</a:t>
            </a:r>
          </a:p>
          <a:p>
            <a:pPr>
              <a:buFontTx/>
              <a:buAutoNum type="romanLcPeriod" startAt="14"/>
            </a:pPr>
            <a:r>
              <a:rPr lang="en-US" altLang="en-US" b="1"/>
              <a:t>Ratio of sliding velocity to rolling velocity at the instant of </a:t>
            </a:r>
          </a:p>
          <a:p>
            <a:pPr lvl="1">
              <a:buFontTx/>
              <a:buAutoNum type="alphaLcParenR"/>
            </a:pPr>
            <a:r>
              <a:rPr lang="en-US" altLang="en-US" b="1"/>
              <a:t>Engagement</a:t>
            </a:r>
          </a:p>
          <a:p>
            <a:pPr lvl="1">
              <a:buFontTx/>
              <a:buAutoNum type="alphaLcParenR"/>
            </a:pPr>
            <a:r>
              <a:rPr lang="en-US" altLang="en-US" b="1"/>
              <a:t>Pitch point</a:t>
            </a:r>
          </a:p>
          <a:p>
            <a:pPr lvl="1">
              <a:buFontTx/>
              <a:buAutoNum type="alphaLcParenR"/>
            </a:pPr>
            <a:r>
              <a:rPr lang="en-US" altLang="en-US" b="1"/>
              <a:t>Disengagement</a:t>
            </a:r>
          </a:p>
          <a:p>
            <a:pPr>
              <a:buFontTx/>
              <a:buAutoNum type="romanLcPeriod" startAt="14"/>
            </a:pPr>
            <a:r>
              <a:rPr lang="en-US" altLang="en-US" b="1"/>
              <a:t>Tooth thickness at the base circle radius</a:t>
            </a:r>
          </a:p>
          <a:p>
            <a:pPr>
              <a:buFontTx/>
              <a:buAutoNum type="romanLcPeriod" startAt="14"/>
            </a:pPr>
            <a:r>
              <a:rPr lang="en-US" altLang="en-US" b="1"/>
              <a:t>Tooth thickness at addendum circle radius</a:t>
            </a:r>
          </a:p>
          <a:p>
            <a:pPr>
              <a:buFontTx/>
              <a:buAutoNum type="romanLcPeriod" startAt="14"/>
            </a:pPr>
            <a:r>
              <a:rPr lang="en-US" altLang="en-US" b="1"/>
              <a:t>If the centre distance is increased by 0.6 m find,</a:t>
            </a:r>
          </a:p>
          <a:p>
            <a:pPr lvl="1">
              <a:buFontTx/>
              <a:buAutoNum type="alphaLcParenR"/>
            </a:pPr>
            <a:r>
              <a:rPr lang="en-US" altLang="en-US" b="1"/>
              <a:t>Operating pitch circle radii</a:t>
            </a:r>
          </a:p>
          <a:p>
            <a:pPr lvl="1">
              <a:buFontTx/>
              <a:buAutoNum type="alphaLcParenR"/>
            </a:pPr>
            <a:r>
              <a:rPr lang="en-US" altLang="en-US" b="1"/>
              <a:t>Operating pressure angle</a:t>
            </a:r>
          </a:p>
          <a:p>
            <a:pPr lvl="1">
              <a:buFontTx/>
              <a:buAutoNum type="alphaLcParenR"/>
            </a:pPr>
            <a:r>
              <a:rPr lang="en-US" altLang="en-US" b="1"/>
              <a:t>backlash</a:t>
            </a:r>
          </a:p>
        </p:txBody>
      </p:sp>
    </p:spTree>
    <p:extLst>
      <p:ext uri="{BB962C8B-B14F-4D97-AF65-F5344CB8AC3E}">
        <p14:creationId xmlns:p14="http://schemas.microsoft.com/office/powerpoint/2010/main" val="147019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8F99D65-87A6-4798-9CA2-9546F49F79DB}" type="slidenum">
              <a:rPr lang="en-US" altLang="en-US">
                <a:solidFill>
                  <a:srgbClr val="898989"/>
                </a:solidFill>
              </a:rPr>
              <a:pPr/>
              <a:t>7</a:t>
            </a:fld>
            <a:endParaRPr lang="en-US" altLang="en-US">
              <a:solidFill>
                <a:srgbClr val="898989"/>
              </a:solidFill>
            </a:endParaRPr>
          </a:p>
        </p:txBody>
      </p:sp>
      <p:sp>
        <p:nvSpPr>
          <p:cNvPr id="55299" name="Rectangle 4"/>
          <p:cNvSpPr>
            <a:spLocks noChangeArrowheads="1"/>
          </p:cNvSpPr>
          <p:nvPr/>
        </p:nvSpPr>
        <p:spPr bwMode="auto">
          <a:xfrm>
            <a:off x="1752600" y="1752601"/>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400">
                <a:latin typeface="Arial" panose="020B0604020202020204" pitchFamily="34" charset="0"/>
                <a:cs typeface="Times New Roman" panose="02020603050405020304" pitchFamily="18" charset="0"/>
              </a:rPr>
              <a:t>2. Gears for connecting intersecting shafts</a:t>
            </a:r>
            <a:r>
              <a:rPr lang="en-US" altLang="en-US" sz="2400">
                <a:latin typeface="Arial" panose="020B0604020202020204" pitchFamily="34" charset="0"/>
              </a:rPr>
              <a:t> – Bevel Gears</a:t>
            </a:r>
          </a:p>
        </p:txBody>
      </p:sp>
      <p:pic>
        <p:nvPicPr>
          <p:cNvPr id="70661" name="Picture 5"/>
          <p:cNvPicPr>
            <a:picLocks noChangeAspect="1" noChangeArrowheads="1"/>
          </p:cNvPicPr>
          <p:nvPr/>
        </p:nvPicPr>
        <p:blipFill>
          <a:blip r:embed="rId2">
            <a:extLst>
              <a:ext uri="{28A0092B-C50C-407E-A947-70E740481C1C}">
                <a14:useLocalDpi xmlns:a14="http://schemas.microsoft.com/office/drawing/2010/main" val="0"/>
              </a:ext>
            </a:extLst>
          </a:blip>
          <a:srcRect r="6000" b="23558"/>
          <a:stretch>
            <a:fillRect/>
          </a:stretch>
        </p:blipFill>
        <p:spPr bwMode="auto">
          <a:xfrm>
            <a:off x="1752600" y="2819401"/>
            <a:ext cx="3581400" cy="3008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0662" name="Picture 6" descr="Bevel gear mesh picture"/>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029200" y="3581400"/>
            <a:ext cx="22098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7"/>
          <p:cNvSpPr>
            <a:spLocks noChangeArrowheads="1"/>
          </p:cNvSpPr>
          <p:nvPr/>
        </p:nvSpPr>
        <p:spPr bwMode="auto">
          <a:xfrm>
            <a:off x="4838700" y="22479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p>
        </p:txBody>
      </p:sp>
      <p:pic>
        <p:nvPicPr>
          <p:cNvPr id="70664" name="Picture 8" descr="Differential picture"/>
          <p:cNvPicPr>
            <a:picLocks noChangeAspect="1" noChangeArrowheads="1"/>
          </p:cNvPicPr>
          <p:nvPr/>
        </p:nvPicPr>
        <p:blipFill>
          <a:blip r:embed="rId5" r:link="rId6">
            <a:extLst>
              <a:ext uri="{28A0092B-C50C-407E-A947-70E740481C1C}">
                <a14:useLocalDpi xmlns:a14="http://schemas.microsoft.com/office/drawing/2010/main" val="0"/>
              </a:ext>
            </a:extLst>
          </a:blip>
          <a:srcRect b="1601"/>
          <a:stretch>
            <a:fillRect/>
          </a:stretch>
        </p:blipFill>
        <p:spPr bwMode="auto">
          <a:xfrm>
            <a:off x="7086600" y="2743201"/>
            <a:ext cx="3276600" cy="3078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4" descr="Face gea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013371" y="78303"/>
            <a:ext cx="31242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68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D22E76D-85C4-41ED-A7AE-46F3AF38DE05}" type="slidenum">
              <a:rPr lang="en-US" altLang="en-US">
                <a:solidFill>
                  <a:srgbClr val="898989"/>
                </a:solidFill>
              </a:rPr>
              <a:pPr/>
              <a:t>8</a:t>
            </a:fld>
            <a:endParaRPr lang="en-US" altLang="en-US">
              <a:solidFill>
                <a:srgbClr val="898989"/>
              </a:solidFill>
            </a:endParaRPr>
          </a:p>
        </p:txBody>
      </p:sp>
      <p:pic>
        <p:nvPicPr>
          <p:cNvPr id="72708" name="Picture 4" descr="C:\VINAYAKA\Introduction to Mechanisms\Chapter 7_ Gears_files\gears.helicalx.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828801" y="2057400"/>
            <a:ext cx="14128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Crossed Helical&#10;Gear Picture"/>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971800" y="2286000"/>
            <a:ext cx="30480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descr="Worm gear picture"/>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169025" y="2441575"/>
            <a:ext cx="3048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7"/>
          <p:cNvSpPr txBox="1">
            <a:spLocks noChangeArrowheads="1"/>
          </p:cNvSpPr>
          <p:nvPr/>
        </p:nvSpPr>
        <p:spPr bwMode="auto">
          <a:xfrm>
            <a:off x="2057400" y="5181601"/>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i="1">
                <a:latin typeface="Arial" panose="020B0604020202020204" pitchFamily="34"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Crossed-helical gears</a:t>
            </a:r>
            <a:r>
              <a:rPr lang="en-US" altLang="en-US" b="1">
                <a:latin typeface="Arial" panose="020B0604020202020204" pitchFamily="34" charset="0"/>
                <a:cs typeface="Times New Roman" panose="02020603050405020304" pitchFamily="18" charset="0"/>
              </a:rPr>
              <a:t> </a:t>
            </a:r>
          </a:p>
        </p:txBody>
      </p:sp>
      <p:sp>
        <p:nvSpPr>
          <p:cNvPr id="57351" name="Text Box 8"/>
          <p:cNvSpPr txBox="1">
            <a:spLocks noChangeArrowheads="1"/>
          </p:cNvSpPr>
          <p:nvPr/>
        </p:nvSpPr>
        <p:spPr bwMode="auto">
          <a:xfrm>
            <a:off x="8307314" y="5059364"/>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dirty="0">
                <a:latin typeface="Times New Roman" panose="02020603050405020304" pitchFamily="18" charset="0"/>
              </a:rPr>
              <a:t>Worm</a:t>
            </a:r>
            <a:r>
              <a:rPr lang="en-US" altLang="en-US" dirty="0">
                <a:latin typeface="Arial" panose="020B0604020202020204" pitchFamily="34" charset="0"/>
              </a:rPr>
              <a:t> &amp; Worm Wheel</a:t>
            </a:r>
          </a:p>
        </p:txBody>
      </p:sp>
      <p:pic>
        <p:nvPicPr>
          <p:cNvPr id="72713" name="Picture 9" descr="http://static.howstuffworks.com/gif/gear-worm.jpg"/>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9713743" y="2971801"/>
            <a:ext cx="14382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Rectangle 10"/>
          <p:cNvSpPr>
            <a:spLocks noChangeArrowheads="1"/>
          </p:cNvSpPr>
          <p:nvPr/>
        </p:nvSpPr>
        <p:spPr bwMode="auto">
          <a:xfrm>
            <a:off x="1739899" y="1020762"/>
            <a:ext cx="8093417" cy="746123"/>
          </a:xfrm>
          <a:prstGeom prst="rect">
            <a:avLst/>
          </a:prstGeom>
          <a:noFill/>
          <a:ln w="9525">
            <a:noFill/>
            <a:miter lim="800000"/>
            <a:headEnd/>
            <a:tailEnd/>
          </a:ln>
          <a:effectLst/>
        </p:spPr>
        <p:txBody>
          <a:bodyPr anchor="ctr"/>
          <a:lstStyle/>
          <a:p>
            <a:pPr eaLnBrk="1" hangingPunct="1">
              <a:defRPr/>
            </a:pPr>
            <a:r>
              <a:rPr lang="en-US" sz="2400" dirty="0">
                <a:latin typeface="Tahoma" charset="0"/>
              </a:rPr>
              <a:t>3. Gears for neither parallel nor intersecting shafts.</a:t>
            </a:r>
          </a:p>
        </p:txBody>
      </p:sp>
    </p:spTree>
    <p:extLst>
      <p:ext uri="{BB962C8B-B14F-4D97-AF65-F5344CB8AC3E}">
        <p14:creationId xmlns:p14="http://schemas.microsoft.com/office/powerpoint/2010/main" val="205663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BB71074-7807-450D-80C5-AE2103495A1E}" type="slidenum">
              <a:rPr lang="en-US" altLang="en-US">
                <a:solidFill>
                  <a:srgbClr val="898989"/>
                </a:solidFill>
              </a:rPr>
              <a:pPr/>
              <a:t>9</a:t>
            </a:fld>
            <a:endParaRPr lang="en-US" altLang="en-US">
              <a:solidFill>
                <a:srgbClr val="898989"/>
              </a:solidFill>
            </a:endParaRPr>
          </a:p>
        </p:txBody>
      </p:sp>
      <p:pic>
        <p:nvPicPr>
          <p:cNvPr id="62468" name="Picture 4" descr="gear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7902" y="1208919"/>
            <a:ext cx="2874728" cy="137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gear0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15944" y="953209"/>
            <a:ext cx="2798541" cy="188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gear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35937" y="3919024"/>
            <a:ext cx="2288223" cy="206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7" descr="gear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101873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descr="Animated Gear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829" y="3919024"/>
            <a:ext cx="3680945" cy="193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Rectangle 9"/>
          <p:cNvSpPr>
            <a:spLocks noChangeArrowheads="1"/>
          </p:cNvSpPr>
          <p:nvPr/>
        </p:nvSpPr>
        <p:spPr bwMode="auto">
          <a:xfrm>
            <a:off x="910883" y="485335"/>
            <a:ext cx="5105400" cy="533400"/>
          </a:xfrm>
          <a:prstGeom prst="rect">
            <a:avLst/>
          </a:prstGeom>
          <a:noFill/>
          <a:ln w="9525">
            <a:noFill/>
            <a:miter lim="800000"/>
            <a:headEnd/>
            <a:tailEnd/>
          </a:ln>
          <a:effectLst/>
        </p:spPr>
        <p:txBody>
          <a:bodyPr anchor="ctr"/>
          <a:lstStyle/>
          <a:p>
            <a:pPr eaLnBrk="1" hangingPunct="1">
              <a:defRPr/>
            </a:pPr>
            <a:r>
              <a:rPr lang="en-US" sz="2400" b="1" dirty="0">
                <a:solidFill>
                  <a:schemeClr val="accent2"/>
                </a:solidFill>
                <a:latin typeface="Tahoma" charset="0"/>
              </a:rPr>
              <a:t>Spur Gear</a:t>
            </a:r>
            <a:endParaRPr lang="en-US" sz="4400" b="1" dirty="0">
              <a:solidFill>
                <a:schemeClr val="accent2"/>
              </a:solidFill>
              <a:latin typeface="Tahoma" charset="0"/>
            </a:endParaRPr>
          </a:p>
        </p:txBody>
      </p:sp>
    </p:spTree>
    <p:extLst>
      <p:ext uri="{BB962C8B-B14F-4D97-AF65-F5344CB8AC3E}">
        <p14:creationId xmlns:p14="http://schemas.microsoft.com/office/powerpoint/2010/main" val="2440204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3582</Words>
  <Application>Microsoft Office PowerPoint</Application>
  <PresentationFormat>Widescreen</PresentationFormat>
  <Paragraphs>502</Paragraphs>
  <Slides>64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5</vt:i4>
      </vt:variant>
      <vt:variant>
        <vt:lpstr>Slide Titles</vt:lpstr>
      </vt:variant>
      <vt:variant>
        <vt:i4>64</vt:i4>
      </vt:variant>
    </vt:vector>
  </HeadingPairs>
  <TitlesOfParts>
    <vt:vector size="76" baseType="lpstr">
      <vt:lpstr>Arial</vt:lpstr>
      <vt:lpstr>Calibri</vt:lpstr>
      <vt:lpstr>Calibri Light</vt:lpstr>
      <vt:lpstr>Symbol</vt:lpstr>
      <vt:lpstr>Tahoma</vt:lpstr>
      <vt:lpstr>Times New Roman</vt:lpstr>
      <vt:lpstr>Office Theme</vt:lpstr>
      <vt:lpstr>Microsoft Word Picture</vt:lpstr>
      <vt:lpstr>Equation</vt:lpstr>
      <vt:lpstr>Solid Edge Draft Document</vt:lpstr>
      <vt:lpstr>Bitmap Image</vt:lpstr>
      <vt:lpstr>Microsoft Equation 3.0</vt:lpstr>
      <vt:lpstr>MODULE 4</vt:lpstr>
      <vt:lpstr>Syllabus: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vt:lpstr>
      <vt:lpstr>PowerPoint Presentation</vt:lpstr>
      <vt:lpstr>Spur gears: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VELOCITY OF SLIDING </vt:lpstr>
      <vt:lpstr>PowerPoint Presentation</vt:lpstr>
      <vt:lpstr>Path of contact </vt:lpstr>
      <vt:lpstr>PowerPoint Presentation</vt:lpstr>
      <vt:lpstr>PowerPoint Presentation</vt:lpstr>
      <vt:lpstr>PowerPoint Presentation</vt:lpstr>
      <vt:lpstr>PowerPoint Presentation</vt:lpstr>
      <vt:lpstr>PowerPoint Presentation</vt:lpstr>
      <vt:lpstr>PowerPoint Presentation</vt:lpstr>
      <vt:lpstr>Contact ratio</vt:lpstr>
      <vt:lpstr>Interference in involutes gears </vt:lpstr>
      <vt:lpstr>Methods to avoid interference &amp; its effects </vt:lpstr>
      <vt:lpstr>Minimum number of teeth required to avoid interference</vt:lpstr>
      <vt:lpstr>PowerPoint Presentation</vt:lpstr>
      <vt:lpstr>PowerPoint Presentation</vt:lpstr>
      <vt:lpstr>PowerPoint Presentation</vt:lpstr>
      <vt:lpstr>Involutometry </vt:lpstr>
      <vt:lpstr>PowerPoint Presentation</vt:lpstr>
      <vt:lpstr>PowerPoint Presentation</vt:lpstr>
      <vt:lpstr>Backlash</vt:lpstr>
      <vt:lpstr>PowerPoint Presentation</vt:lpstr>
      <vt:lpstr>PowerPoint Presentation</vt:lpstr>
      <vt:lpstr>PowerPoint Presentation</vt:lpstr>
      <vt:lpstr>PowerPoint Presentation</vt:lpstr>
      <vt:lpstr>Problems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dc:creator>Pavana B</dc:creator>
  <cp:lastModifiedBy>Pavana B</cp:lastModifiedBy>
  <cp:revision>41</cp:revision>
  <dcterms:created xsi:type="dcterms:W3CDTF">2017-03-29T15:49:52Z</dcterms:created>
  <dcterms:modified xsi:type="dcterms:W3CDTF">2017-04-11T01:19:29Z</dcterms:modified>
</cp:coreProperties>
</file>